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526" r:id="rId2"/>
    <p:sldId id="508" r:id="rId3"/>
    <p:sldId id="550" r:id="rId4"/>
    <p:sldId id="582" r:id="rId5"/>
    <p:sldId id="551" r:id="rId6"/>
    <p:sldId id="560" r:id="rId7"/>
    <p:sldId id="559" r:id="rId8"/>
    <p:sldId id="561" r:id="rId9"/>
    <p:sldId id="562" r:id="rId10"/>
    <p:sldId id="552" r:id="rId11"/>
    <p:sldId id="563" r:id="rId12"/>
    <p:sldId id="564" r:id="rId13"/>
    <p:sldId id="565" r:id="rId14"/>
    <p:sldId id="566" r:id="rId15"/>
    <p:sldId id="580" r:id="rId16"/>
    <p:sldId id="570" r:id="rId17"/>
    <p:sldId id="571" r:id="rId18"/>
    <p:sldId id="553" r:id="rId19"/>
    <p:sldId id="572" r:id="rId20"/>
    <p:sldId id="573" r:id="rId21"/>
    <p:sldId id="574" r:id="rId22"/>
    <p:sldId id="581" r:id="rId23"/>
    <p:sldId id="583" r:id="rId24"/>
    <p:sldId id="547" r:id="rId25"/>
    <p:sldId id="575" r:id="rId26"/>
    <p:sldId id="555" r:id="rId27"/>
    <p:sldId id="576" r:id="rId28"/>
    <p:sldId id="584" r:id="rId29"/>
    <p:sldId id="548" r:id="rId30"/>
    <p:sldId id="558" r:id="rId31"/>
  </p:sldIdLst>
  <p:sldSz cx="9144000" cy="5143500" type="screen16x9"/>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24" userDrawn="1">
          <p15:clr>
            <a:srgbClr val="A4A3A4"/>
          </p15:clr>
        </p15:guide>
        <p15:guide id="2" pos="2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 Mariette T - (marshm)" initials="MMT-(" lastIdx="0" clrIdx="0">
    <p:extLst>
      <p:ext uri="{19B8F6BF-5375-455C-9EA6-DF929625EA0E}">
        <p15:presenceInfo xmlns:p15="http://schemas.microsoft.com/office/powerpoint/2012/main" userId="S-1-5-21-3885614643-332083874-814631590-19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520"/>
    <a:srgbClr val="0C234B"/>
    <a:srgbClr val="333333"/>
    <a:srgbClr val="F6F9FE"/>
    <a:srgbClr val="FBFCFF"/>
    <a:srgbClr val="F9FDFF"/>
    <a:srgbClr val="F1F4F9"/>
    <a:srgbClr val="F8FBFF"/>
    <a:srgbClr val="F3F6FB"/>
    <a:srgbClr val="C8D9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2330" autoAdjust="0"/>
  </p:normalViewPr>
  <p:slideViewPr>
    <p:cSldViewPr snapToGrid="0">
      <p:cViewPr varScale="1">
        <p:scale>
          <a:sx n="141" d="100"/>
          <a:sy n="141" d="100"/>
        </p:scale>
        <p:origin x="510" y="102"/>
      </p:cViewPr>
      <p:guideLst>
        <p:guide orient="horz" pos="324"/>
        <p:guide pos="220"/>
      </p:guideLst>
    </p:cSldViewPr>
  </p:slideViewPr>
  <p:outlineViewPr>
    <p:cViewPr>
      <p:scale>
        <a:sx n="33" d="100"/>
        <a:sy n="33" d="100"/>
      </p:scale>
      <p:origin x="0" y="-3980"/>
    </p:cViewPr>
  </p:outlineViewPr>
  <p:notesTextViewPr>
    <p:cViewPr>
      <p:scale>
        <a:sx n="100" d="100"/>
        <a:sy n="100" d="100"/>
      </p:scale>
      <p:origin x="0" y="0"/>
    </p:cViewPr>
  </p:notesTextViewPr>
  <p:sorterViewPr>
    <p:cViewPr varScale="1">
      <p:scale>
        <a:sx n="1" d="1"/>
        <a:sy n="1" d="1"/>
      </p:scale>
      <p:origin x="0" y="-6696"/>
    </p:cViewPr>
  </p:sorter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3684C-F081-544B-8C90-A5795DCABDF2}" type="datetimeFigureOut">
              <a:rPr lang="en-US" smtClean="0"/>
              <a:t>1/18/2019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1DD33-2A06-9443-920E-9A8794B89243}" type="slidenum">
              <a:rPr lang="en-US" smtClean="0"/>
              <a:t>‹#›</a:t>
            </a:fld>
            <a:endParaRPr lang="en-US"/>
          </a:p>
        </p:txBody>
      </p:sp>
    </p:spTree>
    <p:extLst>
      <p:ext uri="{BB962C8B-B14F-4D97-AF65-F5344CB8AC3E}">
        <p14:creationId xmlns:p14="http://schemas.microsoft.com/office/powerpoint/2010/main" val="114502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54B7EFE-2BB5-3A48-B31F-440903207D40}" type="slidenum">
              <a:rPr lang="en-US" smtClean="0"/>
              <a:t>1</a:t>
            </a:fld>
            <a:endParaRPr lang="en-US"/>
          </a:p>
        </p:txBody>
      </p:sp>
    </p:spTree>
    <p:extLst>
      <p:ext uri="{BB962C8B-B14F-4D97-AF65-F5344CB8AC3E}">
        <p14:creationId xmlns:p14="http://schemas.microsoft.com/office/powerpoint/2010/main" val="265427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1DD33-2A06-9443-920E-9A8794B89243}" type="slidenum">
              <a:rPr lang="en-US" smtClean="0"/>
              <a:t>2</a:t>
            </a:fld>
            <a:endParaRPr lang="en-US"/>
          </a:p>
        </p:txBody>
      </p:sp>
    </p:spTree>
    <p:extLst>
      <p:ext uri="{BB962C8B-B14F-4D97-AF65-F5344CB8AC3E}">
        <p14:creationId xmlns:p14="http://schemas.microsoft.com/office/powerpoint/2010/main" val="114046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a:t>
            </a:r>
            <a:r>
              <a:rPr lang="en-US" baseline="0" dirty="0"/>
              <a:t> policy goes into affect in September. New Rule requires implementation in 2020.</a:t>
            </a:r>
            <a:endParaRPr lang="en-US" dirty="0"/>
          </a:p>
        </p:txBody>
      </p:sp>
      <p:sp>
        <p:nvSpPr>
          <p:cNvPr id="4" name="Slide Number Placeholder 3"/>
          <p:cNvSpPr>
            <a:spLocks noGrp="1"/>
          </p:cNvSpPr>
          <p:nvPr>
            <p:ph type="sldNum" sz="quarter" idx="10"/>
          </p:nvPr>
        </p:nvSpPr>
        <p:spPr/>
        <p:txBody>
          <a:bodyPr/>
          <a:lstStyle/>
          <a:p>
            <a:fld id="{F541DD33-2A06-9443-920E-9A8794B89243}" type="slidenum">
              <a:rPr lang="en-US" smtClean="0"/>
              <a:t>24</a:t>
            </a:fld>
            <a:endParaRPr lang="en-US"/>
          </a:p>
        </p:txBody>
      </p:sp>
    </p:spTree>
    <p:extLst>
      <p:ext uri="{BB962C8B-B14F-4D97-AF65-F5344CB8AC3E}">
        <p14:creationId xmlns:p14="http://schemas.microsoft.com/office/powerpoint/2010/main" val="77376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1DD33-2A06-9443-920E-9A8794B89243}" type="slidenum">
              <a:rPr lang="en-US" smtClean="0"/>
              <a:t>29</a:t>
            </a:fld>
            <a:endParaRPr lang="en-US"/>
          </a:p>
        </p:txBody>
      </p:sp>
    </p:spTree>
    <p:extLst>
      <p:ext uri="{BB962C8B-B14F-4D97-AF65-F5344CB8AC3E}">
        <p14:creationId xmlns:p14="http://schemas.microsoft.com/office/powerpoint/2010/main" val="117636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1DD33-2A06-9443-920E-9A8794B89243}" type="slidenum">
              <a:rPr lang="en-US" smtClean="0"/>
              <a:t>30</a:t>
            </a:fld>
            <a:endParaRPr lang="en-US"/>
          </a:p>
        </p:txBody>
      </p:sp>
    </p:spTree>
    <p:extLst>
      <p:ext uri="{BB962C8B-B14F-4D97-AF65-F5344CB8AC3E}">
        <p14:creationId xmlns:p14="http://schemas.microsoft.com/office/powerpoint/2010/main" val="1805423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53206"/>
            <a:ext cx="7772400" cy="1101725"/>
          </a:xfrm>
        </p:spPr>
        <p:txBody>
          <a:bodyPr/>
          <a:lstStyle>
            <a:lvl1pPr>
              <a:defRPr baseline="0"/>
            </a:lvl1pPr>
          </a:lstStyle>
          <a:p>
            <a:r>
              <a:rPr lang="en-US" dirty="0"/>
              <a:t>SAMPLE TITLE</a:t>
            </a:r>
          </a:p>
        </p:txBody>
      </p:sp>
      <p:sp>
        <p:nvSpPr>
          <p:cNvPr id="3" name="Subtitle 2"/>
          <p:cNvSpPr>
            <a:spLocks noGrp="1"/>
          </p:cNvSpPr>
          <p:nvPr>
            <p:ph type="subTitle" idx="1" hasCustomPrompt="1"/>
          </p:nvPr>
        </p:nvSpPr>
        <p:spPr>
          <a:xfrm>
            <a:off x="1371600" y="2431336"/>
            <a:ext cx="6400800" cy="828662"/>
          </a:xfrm>
        </p:spPr>
        <p:txBody>
          <a:bodyPr/>
          <a:lstStyle>
            <a:lvl1pPr marL="0" indent="0" algn="ctr">
              <a:buNone/>
              <a:defRPr sz="20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Sample text or subtitle</a:t>
            </a:r>
          </a:p>
        </p:txBody>
      </p:sp>
      <p:sp>
        <p:nvSpPr>
          <p:cNvPr id="4" name="Text Box 3"/>
          <p:cNvSpPr txBox="1">
            <a:spLocks noGrp="1" noChangeArrowheads="1"/>
          </p:cNvSpPr>
          <p:nvPr>
            <p:ph type="sldNum" sz="quarter" idx="10"/>
          </p:nvPr>
        </p:nvSpPr>
        <p:spPr>
          <a:ln/>
        </p:spPr>
        <p:txBody>
          <a:bodyPr/>
          <a:lstStyle>
            <a:lvl1pPr>
              <a:defRPr/>
            </a:lvl1pPr>
          </a:lstStyle>
          <a:p>
            <a:pPr>
              <a:defRPr/>
            </a:pPr>
            <a:fld id="{DA48CD09-1EE7-8745-AB3C-21E7A359E5F3}" type="slidenum">
              <a:rPr lang="en-US"/>
              <a:pPr>
                <a:defRPr/>
              </a:pPr>
              <a:t>‹#›</a:t>
            </a:fld>
            <a:endParaRPr lang="en-US"/>
          </a:p>
        </p:txBody>
      </p:sp>
      <p:pic>
        <p:nvPicPr>
          <p:cNvPr id="5" name="Picture 4"/>
          <p:cNvPicPr>
            <a:picLocks noChangeAspect="1"/>
          </p:cNvPicPr>
          <p:nvPr userDrawn="1"/>
        </p:nvPicPr>
        <p:blipFill>
          <a:blip r:embed="rId2"/>
          <a:stretch>
            <a:fillRect/>
          </a:stretch>
        </p:blipFill>
        <p:spPr>
          <a:xfrm>
            <a:off x="3446813" y="4015014"/>
            <a:ext cx="2256972" cy="1128486"/>
          </a:xfrm>
          <a:prstGeom prst="rect">
            <a:avLst/>
          </a:prstGeom>
        </p:spPr>
      </p:pic>
      <p:pic>
        <p:nvPicPr>
          <p:cNvPr id="7" name="Picture 6" descr="triangles_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9" y="998277"/>
            <a:ext cx="606552" cy="82296"/>
          </a:xfrm>
          <a:prstGeom prst="rect">
            <a:avLst/>
          </a:prstGeom>
        </p:spPr>
      </p:pic>
    </p:spTree>
    <p:extLst>
      <p:ext uri="{BB962C8B-B14F-4D97-AF65-F5344CB8AC3E}">
        <p14:creationId xmlns:p14="http://schemas.microsoft.com/office/powerpoint/2010/main" val="40906361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789C7-660C-444D-90D8-9E66E889C3DC}" type="slidenum">
              <a:rPr lang="en-US" smtClean="0"/>
              <a:t>‹#›</a:t>
            </a:fld>
            <a:endParaRPr lang="en-US"/>
          </a:p>
        </p:txBody>
      </p:sp>
    </p:spTree>
    <p:extLst>
      <p:ext uri="{BB962C8B-B14F-4D97-AF65-F5344CB8AC3E}">
        <p14:creationId xmlns:p14="http://schemas.microsoft.com/office/powerpoint/2010/main" val="364574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789C7-660C-444D-90D8-9E66E889C3DC}" type="slidenum">
              <a:rPr lang="en-US" smtClean="0"/>
              <a:t>‹#›</a:t>
            </a:fld>
            <a:endParaRPr lang="en-US"/>
          </a:p>
        </p:txBody>
      </p:sp>
    </p:spTree>
    <p:extLst>
      <p:ext uri="{BB962C8B-B14F-4D97-AF65-F5344CB8AC3E}">
        <p14:creationId xmlns:p14="http://schemas.microsoft.com/office/powerpoint/2010/main" val="246765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3131D21-4A4F-034C-896A-AD009F94F6BB}" type="slidenum">
              <a:rPr lang="en-US" smtClean="0"/>
              <a:t>‹#›</a:t>
            </a:fld>
            <a:endParaRPr lang="en-US"/>
          </a:p>
        </p:txBody>
      </p:sp>
      <p:sp>
        <p:nvSpPr>
          <p:cNvPr id="10"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13" name="Text Placeholder 2"/>
          <p:cNvSpPr>
            <a:spLocks noGrp="1"/>
          </p:cNvSpPr>
          <p:nvPr>
            <p:ph idx="1"/>
          </p:nvPr>
        </p:nvSpPr>
        <p:spPr>
          <a:xfrm>
            <a:off x="765443" y="1713986"/>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idx="13"/>
          </p:nvPr>
        </p:nvSpPr>
        <p:spPr>
          <a:xfrm>
            <a:off x="4723271" y="1713986"/>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1682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950387" y="2157897"/>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4" name="Text Placeholder 2"/>
          <p:cNvSpPr>
            <a:spLocks noGrp="1"/>
          </p:cNvSpPr>
          <p:nvPr>
            <p:ph idx="11" hasCustomPrompt="1"/>
          </p:nvPr>
        </p:nvSpPr>
        <p:spPr>
          <a:xfrm>
            <a:off x="930172" y="1817064"/>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AB0520"/>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13894363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9"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12" name="Text Placeholder 2"/>
          <p:cNvSpPr>
            <a:spLocks noGrp="1"/>
          </p:cNvSpPr>
          <p:nvPr>
            <p:ph idx="1" hasCustomPrompt="1"/>
          </p:nvPr>
        </p:nvSpPr>
        <p:spPr>
          <a:xfrm>
            <a:off x="987377"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5" name="Text Placeholder 2"/>
          <p:cNvSpPr>
            <a:spLocks noGrp="1"/>
          </p:cNvSpPr>
          <p:nvPr>
            <p:ph idx="13" hasCustomPrompt="1"/>
          </p:nvPr>
        </p:nvSpPr>
        <p:spPr>
          <a:xfrm>
            <a:off x="4772589" y="1664663"/>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2949293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0" name="Subtitle 2"/>
          <p:cNvSpPr txBox="1">
            <a:spLocks/>
          </p:cNvSpPr>
          <p:nvPr userDrawn="1"/>
        </p:nvSpPr>
        <p:spPr bwMode="auto">
          <a:xfrm>
            <a:off x="4641547" y="1350987"/>
            <a:ext cx="3291626" cy="20795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0" indent="0" algn="l" rtl="0" eaLnBrk="0" fontAlgn="base" hangingPunct="0">
              <a:spcBef>
                <a:spcPts val="800"/>
              </a:spcBef>
              <a:spcAft>
                <a:spcPct val="0"/>
              </a:spcAft>
              <a:buNone/>
              <a:defRPr sz="2000" baseline="0">
                <a:solidFill>
                  <a:srgbClr val="FFFFFF"/>
                </a:solidFill>
                <a:latin typeface="+mn-lt"/>
                <a:ea typeface="+mn-ea"/>
                <a:cs typeface="Times New Roman"/>
                <a:sym typeface="Calibri" charset="0"/>
              </a:defRPr>
            </a:lvl1pPr>
            <a:lvl2pPr marL="457200" indent="0" algn="ctr" rtl="0" eaLnBrk="0" fontAlgn="base" hangingPunct="0">
              <a:spcBef>
                <a:spcPts val="700"/>
              </a:spcBef>
              <a:spcAft>
                <a:spcPct val="0"/>
              </a:spcAft>
              <a:buNone/>
              <a:defRPr sz="2800">
                <a:solidFill>
                  <a:srgbClr val="FFFFFF"/>
                </a:solidFill>
                <a:latin typeface="+mn-lt"/>
                <a:ea typeface="+mn-ea"/>
                <a:cs typeface="+mn-cs"/>
                <a:sym typeface="Calibri" charset="0"/>
              </a:defRPr>
            </a:lvl2pPr>
            <a:lvl3pPr marL="914400" indent="0" algn="ctr" rtl="0" eaLnBrk="0" fontAlgn="base" hangingPunct="0">
              <a:spcBef>
                <a:spcPts val="600"/>
              </a:spcBef>
              <a:spcAft>
                <a:spcPct val="0"/>
              </a:spcAft>
              <a:buNone/>
              <a:defRPr sz="2400">
                <a:solidFill>
                  <a:srgbClr val="FFFFFF"/>
                </a:solidFill>
                <a:latin typeface="+mn-lt"/>
                <a:ea typeface="+mn-ea"/>
                <a:cs typeface="+mn-cs"/>
                <a:sym typeface="Calibri" charset="0"/>
              </a:defRPr>
            </a:lvl3pPr>
            <a:lvl4pPr marL="13716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4pPr>
            <a:lvl5pPr marL="1828800" indent="0" algn="ctr" rtl="0" eaLnBrk="0" fontAlgn="base" hangingPunct="0">
              <a:spcBef>
                <a:spcPts val="500"/>
              </a:spcBef>
              <a:spcAft>
                <a:spcPct val="0"/>
              </a:spcAft>
              <a:buNone/>
              <a:defRPr sz="2000">
                <a:solidFill>
                  <a:srgbClr val="FFFFFF"/>
                </a:solidFill>
                <a:latin typeface="+mn-lt"/>
                <a:ea typeface="+mn-ea"/>
                <a:cs typeface="+mn-cs"/>
                <a:sym typeface="Calibri" charset="0"/>
              </a:defRPr>
            </a:lvl5pPr>
            <a:lvl6pPr marL="2286000" indent="0" algn="ctr" rtl="0" fontAlgn="base">
              <a:spcBef>
                <a:spcPts val="500"/>
              </a:spcBef>
              <a:spcAft>
                <a:spcPct val="0"/>
              </a:spcAft>
              <a:buNone/>
              <a:defRPr sz="2000">
                <a:solidFill>
                  <a:srgbClr val="878787"/>
                </a:solidFill>
                <a:latin typeface="+mn-lt"/>
                <a:ea typeface="+mn-ea"/>
                <a:cs typeface="+mn-cs"/>
                <a:sym typeface="Calibri" charset="0"/>
              </a:defRPr>
            </a:lvl6pPr>
            <a:lvl7pPr marL="2743200" indent="0" algn="ctr" rtl="0" fontAlgn="base">
              <a:spcBef>
                <a:spcPts val="500"/>
              </a:spcBef>
              <a:spcAft>
                <a:spcPct val="0"/>
              </a:spcAft>
              <a:buNone/>
              <a:defRPr sz="2000">
                <a:solidFill>
                  <a:srgbClr val="878787"/>
                </a:solidFill>
                <a:latin typeface="+mn-lt"/>
                <a:ea typeface="+mn-ea"/>
                <a:cs typeface="+mn-cs"/>
                <a:sym typeface="Calibri" charset="0"/>
              </a:defRPr>
            </a:lvl7pPr>
            <a:lvl8pPr marL="3200400" indent="0" algn="ctr" rtl="0" fontAlgn="base">
              <a:spcBef>
                <a:spcPts val="500"/>
              </a:spcBef>
              <a:spcAft>
                <a:spcPct val="0"/>
              </a:spcAft>
              <a:buNone/>
              <a:defRPr sz="2000">
                <a:solidFill>
                  <a:srgbClr val="878787"/>
                </a:solidFill>
                <a:latin typeface="+mn-lt"/>
                <a:ea typeface="+mn-ea"/>
                <a:cs typeface="+mn-cs"/>
                <a:sym typeface="Calibri" charset="0"/>
              </a:defRPr>
            </a:lvl8pPr>
            <a:lvl9pPr marL="3657600" indent="0" algn="ctr" rtl="0" fontAlgn="base">
              <a:spcBef>
                <a:spcPts val="500"/>
              </a:spcBef>
              <a:spcAft>
                <a:spcPct val="0"/>
              </a:spcAft>
              <a:buNone/>
              <a:defRPr sz="2000">
                <a:solidFill>
                  <a:srgbClr val="878787"/>
                </a:solidFill>
                <a:latin typeface="+mn-lt"/>
                <a:ea typeface="+mn-ea"/>
                <a:cs typeface="+mn-cs"/>
                <a:sym typeface="Calibri" charset="0"/>
              </a:defRPr>
            </a:lvl9pPr>
          </a:lstStyle>
          <a:p>
            <a:endParaRPr lang="en-US" dirty="0"/>
          </a:p>
        </p:txBody>
      </p:sp>
      <p:sp>
        <p:nvSpPr>
          <p:cNvPr id="9" name="Content Placeholder 2"/>
          <p:cNvSpPr>
            <a:spLocks noGrp="1"/>
          </p:cNvSpPr>
          <p:nvPr>
            <p:ph sz="half" idx="1"/>
          </p:nvPr>
        </p:nvSpPr>
        <p:spPr>
          <a:xfrm>
            <a:off x="1209963" y="1575377"/>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5689441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8789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297179"/>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
        <p:nvSpPr>
          <p:cNvPr id="7" name="Slide Number Placeholder 6"/>
          <p:cNvSpPr>
            <a:spLocks noGrp="1"/>
          </p:cNvSpPr>
          <p:nvPr>
            <p:ph type="sldNum" sz="quarter" idx="12"/>
          </p:nvPr>
        </p:nvSpPr>
        <p:spPr/>
        <p:txBody>
          <a:bodyPr/>
          <a:lstStyle/>
          <a:p>
            <a:fld id="{23131D21-4A4F-034C-896A-AD009F94F6BB}" type="slidenum">
              <a:rPr lang="en-US" smtClean="0"/>
              <a:t>‹#›</a:t>
            </a:fld>
            <a:endParaRPr lang="en-US"/>
          </a:p>
        </p:txBody>
      </p:sp>
      <p:sp>
        <p:nvSpPr>
          <p:cNvPr id="8" name="Title 1"/>
          <p:cNvSpPr>
            <a:spLocks noGrp="1"/>
          </p:cNvSpPr>
          <p:nvPr>
            <p:ph type="title" hasCustomPrompt="1"/>
          </p:nvPr>
        </p:nvSpPr>
        <p:spPr>
          <a:xfrm>
            <a:off x="685291" y="0"/>
            <a:ext cx="7772400" cy="1103313"/>
          </a:xfrm>
        </p:spPr>
        <p:txBody>
          <a:bodyPr/>
          <a:lstStyle>
            <a:lvl1pPr>
              <a:defRPr sz="2000" baseline="0">
                <a:solidFill>
                  <a:srgbClr val="0C234B"/>
                </a:solidFill>
              </a:defRPr>
            </a:lvl1pPr>
          </a:lstStyle>
          <a:p>
            <a:r>
              <a:rPr lang="en-US" dirty="0"/>
              <a:t>SAMPLE HEADER</a:t>
            </a:r>
          </a:p>
        </p:txBody>
      </p:sp>
    </p:spTree>
    <p:extLst>
      <p:ext uri="{BB962C8B-B14F-4D97-AF65-F5344CB8AC3E}">
        <p14:creationId xmlns:p14="http://schemas.microsoft.com/office/powerpoint/2010/main" val="1865571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291" y="0"/>
            <a:ext cx="7772400" cy="1103313"/>
          </a:xfrm>
        </p:spPr>
        <p:txBody>
          <a:bodyPr/>
          <a:lstStyle>
            <a:lvl1pPr algn="ctr">
              <a:defRPr sz="2000" baseline="0">
                <a:solidFill>
                  <a:srgbClr val="0C234B"/>
                </a:solidFill>
              </a:defRPr>
            </a:lvl1pPr>
          </a:lstStyle>
          <a:p>
            <a:r>
              <a:rPr lang="en-US" dirty="0"/>
              <a:t>SAMPLE HEADER</a:t>
            </a:r>
          </a:p>
        </p:txBody>
      </p:sp>
      <p:sp>
        <p:nvSpPr>
          <p:cNvPr id="5" name="Text Box 3"/>
          <p:cNvSpPr txBox="1">
            <a:spLocks noGrp="1" noChangeArrowheads="1"/>
          </p:cNvSpPr>
          <p:nvPr>
            <p:ph type="sldNum" sz="quarter" idx="10"/>
          </p:nvPr>
        </p:nvSpPr>
        <p:spPr>
          <a:ln/>
        </p:spPr>
        <p:txBody>
          <a:bodyPr/>
          <a:lstStyle>
            <a:lvl1pPr>
              <a:defRPr/>
            </a:lvl1pPr>
          </a:lstStyle>
          <a:p>
            <a:pPr>
              <a:defRPr/>
            </a:pPr>
            <a:fld id="{58B17539-672D-2847-B799-9A2A8D95C747}" type="slidenum">
              <a:rPr lang="en-US"/>
              <a:pPr>
                <a:defRPr/>
              </a:pPr>
              <a:t>‹#›</a:t>
            </a:fld>
            <a:endParaRPr lang="en-US"/>
          </a:p>
        </p:txBody>
      </p:sp>
      <p:sp>
        <p:nvSpPr>
          <p:cNvPr id="12" name="Text Placeholder 2"/>
          <p:cNvSpPr>
            <a:spLocks noGrp="1"/>
          </p:cNvSpPr>
          <p:nvPr>
            <p:ph idx="1" hasCustomPrompt="1"/>
          </p:nvPr>
        </p:nvSpPr>
        <p:spPr>
          <a:xfrm>
            <a:off x="679135" y="1109775"/>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6" name="Picture Placeholder 2"/>
          <p:cNvSpPr>
            <a:spLocks noGrp="1"/>
          </p:cNvSpPr>
          <p:nvPr>
            <p:ph type="pic" idx="11"/>
          </p:nvPr>
        </p:nvSpPr>
        <p:spPr>
          <a:xfrm>
            <a:off x="3049915" y="118789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hasCustomPrompt="1"/>
          </p:nvPr>
        </p:nvSpPr>
        <p:spPr>
          <a:xfrm>
            <a:off x="3049915" y="4297179"/>
            <a:ext cx="5486400" cy="400870"/>
          </a:xfrm>
        </p:spPr>
        <p:txBody>
          <a:bodyPr/>
          <a:lstStyle>
            <a:lvl1pPr marL="0" indent="0">
              <a:buNone/>
              <a:defRPr sz="1200">
                <a:solidFill>
                  <a:srgbClr val="6F86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15498629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FA3B0AC-9194-3147-91C1-7FC7FBA87A18}" type="slidenum">
              <a:rPr lang="en-US" smtClean="0"/>
              <a:t>‹#›</a:t>
            </a:fld>
            <a:endParaRPr lang="en-US" dirty="0"/>
          </a:p>
        </p:txBody>
      </p:sp>
    </p:spTree>
    <p:extLst>
      <p:ext uri="{BB962C8B-B14F-4D97-AF65-F5344CB8AC3E}">
        <p14:creationId xmlns:p14="http://schemas.microsoft.com/office/powerpoint/2010/main" val="7702130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urse Title Slide">
    <p:spTree>
      <p:nvGrpSpPr>
        <p:cNvPr id="1" name=""/>
        <p:cNvGrpSpPr/>
        <p:nvPr/>
      </p:nvGrpSpPr>
      <p:grpSpPr>
        <a:xfrm>
          <a:off x="0" y="0"/>
          <a:ext cx="0" cy="0"/>
          <a:chOff x="0" y="0"/>
          <a:chExt cx="0" cy="0"/>
        </a:xfrm>
      </p:grpSpPr>
      <p:pic>
        <p:nvPicPr>
          <p:cNvPr id="11" name="Picture 10" descr="ECOM_MBA_CCRXPPT.YAL(201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3" y="0"/>
            <a:ext cx="9151828" cy="5154229"/>
          </a:xfrm>
          <a:prstGeom prst="rect">
            <a:avLst/>
          </a:prstGeom>
        </p:spPr>
      </p:pic>
      <p:sp>
        <p:nvSpPr>
          <p:cNvPr id="2" name="Title 1"/>
          <p:cNvSpPr>
            <a:spLocks noGrp="1"/>
          </p:cNvSpPr>
          <p:nvPr>
            <p:ph type="ctrTitle" hasCustomPrompt="1"/>
          </p:nvPr>
        </p:nvSpPr>
        <p:spPr>
          <a:xfrm>
            <a:off x="478268" y="601909"/>
            <a:ext cx="8187464" cy="894877"/>
          </a:xfrm>
        </p:spPr>
        <p:txBody>
          <a:bodyPr anchor="t"/>
          <a:lstStyle>
            <a:lvl1pPr algn="ctr">
              <a:defRPr lang="en-US" sz="5400" b="0" dirty="0" smtClean="0">
                <a:solidFill>
                  <a:srgbClr val="7D898C"/>
                </a:solidFill>
                <a:latin typeface="Verdana" panose="020B0604030504040204" pitchFamily="34" charset="0"/>
                <a:ea typeface="Verdana" panose="020B0604030504040204" pitchFamily="34" charset="0"/>
                <a:cs typeface="Verdana" panose="020B0604030504040204" pitchFamily="34" charset="0"/>
                <a:sym typeface="Calibri" charset="0"/>
              </a:defRPr>
            </a:lvl1pPr>
          </a:lstStyle>
          <a:p>
            <a:r>
              <a:rPr lang="en-US" dirty="0"/>
              <a:t>COURSE TITLE</a:t>
            </a:r>
          </a:p>
        </p:txBody>
      </p:sp>
      <p:sp>
        <p:nvSpPr>
          <p:cNvPr id="3" name="Subtitle 2"/>
          <p:cNvSpPr>
            <a:spLocks noGrp="1"/>
          </p:cNvSpPr>
          <p:nvPr>
            <p:ph type="subTitle" idx="1" hasCustomPrompt="1"/>
          </p:nvPr>
        </p:nvSpPr>
        <p:spPr>
          <a:xfrm>
            <a:off x="711610" y="1438521"/>
            <a:ext cx="7772400" cy="439265"/>
          </a:xfrm>
        </p:spPr>
        <p:txBody>
          <a:bodyPr/>
          <a:lstStyle>
            <a:lvl1pPr marL="0" indent="0" algn="ctr">
              <a:buNone/>
              <a:defRPr sz="2400" baseline="0">
                <a:solidFill>
                  <a:srgbClr val="7D898C"/>
                </a:solidFill>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dirty="0"/>
              <a:t>Course Subtitle</a:t>
            </a:r>
          </a:p>
        </p:txBody>
      </p:sp>
      <p:sp>
        <p:nvSpPr>
          <p:cNvPr id="6" name="Text Placeholder 5"/>
          <p:cNvSpPr>
            <a:spLocks noGrp="1"/>
          </p:cNvSpPr>
          <p:nvPr>
            <p:ph type="body" sz="quarter" idx="10" hasCustomPrompt="1"/>
          </p:nvPr>
        </p:nvSpPr>
        <p:spPr>
          <a:xfrm>
            <a:off x="1367433" y="2067947"/>
            <a:ext cx="6409134" cy="952500"/>
          </a:xfrm>
        </p:spPr>
        <p:txBody>
          <a:bodyPr/>
          <a:lstStyle>
            <a:lvl1pPr marL="177404" indent="-177404" algn="ctr">
              <a:lnSpc>
                <a:spcPct val="70000"/>
              </a:lnSpc>
              <a:defRPr sz="1800" baseline="0">
                <a:solidFill>
                  <a:srgbClr val="7D898C"/>
                </a:solidFill>
              </a:defRPr>
            </a:lvl1pPr>
          </a:lstStyle>
          <a:p>
            <a:pPr lvl="0"/>
            <a:r>
              <a:rPr lang="en-US" dirty="0"/>
              <a:t>Name</a:t>
            </a:r>
          </a:p>
        </p:txBody>
      </p:sp>
    </p:spTree>
    <p:custDataLst>
      <p:tags r:id="rId1"/>
    </p:custDataLst>
    <p:extLst>
      <p:ext uri="{BB962C8B-B14F-4D97-AF65-F5344CB8AC3E}">
        <p14:creationId xmlns:p14="http://schemas.microsoft.com/office/powerpoint/2010/main" val="30821189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597025"/>
            <a:ext cx="7772400" cy="1103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dirty="0">
                <a:sym typeface="Calibri" charset="0"/>
              </a:rPr>
              <a:t>Click to edit Master title style</a:t>
            </a:r>
          </a:p>
        </p:txBody>
      </p:sp>
      <p:sp>
        <p:nvSpPr>
          <p:cNvPr id="1026" name="Rectangle 2"/>
          <p:cNvSpPr>
            <a:spLocks noGrp="1" noChangeArrowheads="1"/>
          </p:cNvSpPr>
          <p:nvPr>
            <p:ph type="body" idx="1"/>
          </p:nvPr>
        </p:nvSpPr>
        <p:spPr bwMode="auto">
          <a:xfrm>
            <a:off x="1371600" y="2914650"/>
            <a:ext cx="6400800" cy="19560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dirty="0">
                <a:sym typeface="Calibri" charset="0"/>
              </a:rPr>
              <a:t>Click to edit Master text styles</a:t>
            </a:r>
          </a:p>
          <a:p>
            <a:pPr lvl="1"/>
            <a:r>
              <a:rPr lang="en-US" dirty="0">
                <a:sym typeface="Calibri" charset="0"/>
              </a:rPr>
              <a:t>Second level</a:t>
            </a:r>
          </a:p>
          <a:p>
            <a:pPr lvl="2"/>
            <a:r>
              <a:rPr lang="en-US" dirty="0">
                <a:sym typeface="Calibri" charset="0"/>
              </a:rPr>
              <a:t>Third level</a:t>
            </a:r>
          </a:p>
          <a:p>
            <a:pPr lvl="3"/>
            <a:r>
              <a:rPr lang="en-US" dirty="0">
                <a:sym typeface="Calibri" charset="0"/>
              </a:rPr>
              <a:t>Fourth level</a:t>
            </a:r>
          </a:p>
          <a:p>
            <a:pPr lvl="4"/>
            <a:r>
              <a:rPr lang="en-US" dirty="0">
                <a:sym typeface="Calibri" charset="0"/>
              </a:rPr>
              <a:t>Fifth level</a:t>
            </a:r>
          </a:p>
        </p:txBody>
      </p:sp>
      <p:pic>
        <p:nvPicPr>
          <p:cNvPr id="8" name="Picture 7" descr="triangle_pag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85118" y="4825556"/>
            <a:ext cx="575518" cy="317944"/>
          </a:xfrm>
          <a:prstGeom prst="rect">
            <a:avLst/>
          </a:prstGeom>
        </p:spPr>
      </p:pic>
      <p:sp>
        <p:nvSpPr>
          <p:cNvPr id="1027" name="Text Box 3"/>
          <p:cNvSpPr txBox="1">
            <a:spLocks noGrp="1" noChangeArrowheads="1"/>
          </p:cNvSpPr>
          <p:nvPr>
            <p:ph type="sldNum" sz="quarter" idx="4"/>
          </p:nvPr>
        </p:nvSpPr>
        <p:spPr bwMode="auto">
          <a:xfrm>
            <a:off x="4315389" y="4882202"/>
            <a:ext cx="505516" cy="261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FFFFFF"/>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49B76813-089B-5346-A50D-90CF445FC7A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88" r:id="rId2"/>
    <p:sldLayoutId id="2147483677" r:id="rId3"/>
    <p:sldLayoutId id="2147483687" r:id="rId4"/>
    <p:sldLayoutId id="2147483678" r:id="rId5"/>
    <p:sldLayoutId id="2147483692" r:id="rId6"/>
    <p:sldLayoutId id="2147483709" r:id="rId7"/>
    <p:sldLayoutId id="2147483708" r:id="rId8"/>
    <p:sldLayoutId id="2147483710" r:id="rId9"/>
    <p:sldLayoutId id="2147483711" r:id="rId10"/>
    <p:sldLayoutId id="2147483712" r:id="rId11"/>
  </p:sldLayoutIdLst>
  <p:transition/>
  <p:hf hdr="0" ftr="0" dt="0"/>
  <p:txStyles>
    <p:titleStyle>
      <a:lvl1pPr algn="ctr" rtl="0" eaLnBrk="0" fontAlgn="base" hangingPunct="0">
        <a:spcBef>
          <a:spcPct val="0"/>
        </a:spcBef>
        <a:spcAft>
          <a:spcPct val="0"/>
        </a:spcAft>
        <a:defRPr sz="3600" b="1" i="0">
          <a:solidFill>
            <a:srgbClr val="0C234B"/>
          </a:solidFill>
          <a:latin typeface="Verdana"/>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rgw.arizona.edu/compliance/human-subjects-protection-program/HSPP-forms/consent-templates"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hhs.gov/ohrp/regulations-and-policy/regulations/finalized-revisions-common-rule/index.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rgw.arizona.edu/compliance/human-subjects-protection-program/guidance-and-procedures" TargetMode="External"/><Relationship Id="rId5" Type="http://schemas.openxmlformats.org/officeDocument/2006/relationships/hyperlink" Target="https://about.citiprogram.org/en/final-rule-resources/" TargetMode="External"/><Relationship Id="rId4" Type="http://schemas.openxmlformats.org/officeDocument/2006/relationships/hyperlink" Target="http://www.cogr.edu/Human-Subjects-and-Animal-Resear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78267" y="1317673"/>
            <a:ext cx="8187464" cy="894877"/>
          </a:xfrm>
        </p:spPr>
        <p:txBody>
          <a:bodyPr/>
          <a:lstStyle/>
          <a:p>
            <a:r>
              <a:rPr lang="en-US" sz="2700" dirty="0">
                <a:solidFill>
                  <a:schemeClr val="bg1"/>
                </a:solidFill>
              </a:rPr>
              <a:t>The 2018 Human Subject Rules</a:t>
            </a:r>
            <a:endParaRPr lang="en-US" sz="2000" dirty="0">
              <a:solidFill>
                <a:schemeClr val="bg1"/>
              </a:solidFill>
            </a:endParaRPr>
          </a:p>
        </p:txBody>
      </p:sp>
      <p:sp>
        <p:nvSpPr>
          <p:cNvPr id="2" name="TextBox 1"/>
          <p:cNvSpPr txBox="1"/>
          <p:nvPr/>
        </p:nvSpPr>
        <p:spPr bwMode="auto">
          <a:xfrm>
            <a:off x="7540283" y="62403"/>
            <a:ext cx="1434904" cy="600164"/>
          </a:xfrm>
          <a:prstGeom prst="rect">
            <a:avLst/>
          </a:prstGeom>
          <a:solidFill>
            <a:schemeClr val="accent4">
              <a:lumMod val="95000"/>
              <a:lumOff val="5000"/>
            </a:schemeClr>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rtlCol="0" anchor="ctr" anchorCtr="0" compatLnSpc="1">
            <a:prstTxWarp prst="textNoShape">
              <a:avLst/>
            </a:prstTxWarp>
            <a:spAutoFit/>
          </a:bodyPr>
          <a:lstStyle/>
          <a:p>
            <a:endParaRPr lang="en-US" sz="3400" b="0" i="0" dirty="0">
              <a:latin typeface="Times New Roman"/>
            </a:endParaRPr>
          </a:p>
        </p:txBody>
      </p:sp>
    </p:spTree>
    <p:custDataLst>
      <p:tags r:id="rId1"/>
    </p:custDataLst>
    <p:extLst>
      <p:ext uri="{BB962C8B-B14F-4D97-AF65-F5344CB8AC3E}">
        <p14:creationId xmlns:p14="http://schemas.microsoft.com/office/powerpoint/2010/main" val="2927061656"/>
      </p:ext>
    </p:extLst>
  </p:cSld>
  <p:clrMapOvr>
    <a:masterClrMapping/>
  </p:clrMapOvr>
  <p:transition advTm="1185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245" y="1290457"/>
            <a:ext cx="7886700" cy="1114755"/>
          </a:xfrm>
        </p:spPr>
        <p:txBody>
          <a:bodyPr/>
          <a:lstStyle/>
          <a:p>
            <a:r>
              <a:rPr lang="en-US" dirty="0"/>
              <a:t>Exemptions</a:t>
            </a:r>
          </a:p>
        </p:txBody>
      </p:sp>
      <p:sp>
        <p:nvSpPr>
          <p:cNvPr id="4" name="Slide Number Placeholder 3"/>
          <p:cNvSpPr>
            <a:spLocks noGrp="1"/>
          </p:cNvSpPr>
          <p:nvPr>
            <p:ph type="sldNum" sz="quarter" idx="12"/>
          </p:nvPr>
        </p:nvSpPr>
        <p:spPr/>
        <p:txBody>
          <a:bodyPr/>
          <a:lstStyle/>
          <a:p>
            <a:fld id="{00D789C7-660C-444D-90D8-9E66E889C3DC}" type="slidenum">
              <a:rPr lang="en-US" smtClean="0"/>
              <a:t>10</a:t>
            </a:fld>
            <a:endParaRPr lang="en-US"/>
          </a:p>
        </p:txBody>
      </p:sp>
      <p:pic>
        <p:nvPicPr>
          <p:cNvPr id="3076" name="Picture 4" descr="Image result for images of exem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208" y="1847835"/>
            <a:ext cx="2517287" cy="275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5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Exemptions	</a:t>
            </a:r>
          </a:p>
        </p:txBody>
      </p:sp>
      <p:sp>
        <p:nvSpPr>
          <p:cNvPr id="6" name="Slide Number Placeholder 5"/>
          <p:cNvSpPr>
            <a:spLocks noGrp="1"/>
          </p:cNvSpPr>
          <p:nvPr>
            <p:ph type="sldNum" sz="quarter" idx="12"/>
          </p:nvPr>
        </p:nvSpPr>
        <p:spPr/>
        <p:txBody>
          <a:bodyPr/>
          <a:lstStyle/>
          <a:p>
            <a:fld id="{00D789C7-660C-444D-90D8-9E66E889C3DC}" type="slidenum">
              <a:rPr lang="en-US" smtClean="0"/>
              <a:t>11</a:t>
            </a:fld>
            <a:endParaRPr lang="en-US"/>
          </a:p>
        </p:txBody>
      </p:sp>
      <p:sp>
        <p:nvSpPr>
          <p:cNvPr id="7" name="Content Placeholder 2"/>
          <p:cNvSpPr txBox="1">
            <a:spLocks/>
          </p:cNvSpPr>
          <p:nvPr/>
        </p:nvSpPr>
        <p:spPr bwMode="auto">
          <a:xfrm>
            <a:off x="727328" y="1313683"/>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tabLst>
                <a:tab pos="1490663" algn="l"/>
              </a:tabLst>
            </a:pPr>
            <a:r>
              <a:rPr lang="en-US" sz="2400" kern="0" dirty="0"/>
              <a:t>Three (3) new exemptions</a:t>
            </a:r>
          </a:p>
          <a:p>
            <a:pPr algn="l">
              <a:tabLst>
                <a:tab pos="1490663" algn="l"/>
              </a:tabLst>
            </a:pPr>
            <a:r>
              <a:rPr lang="en-US" sz="2400" kern="0" dirty="0"/>
              <a:t>Four (4) revised categories</a:t>
            </a:r>
          </a:p>
          <a:p>
            <a:pPr algn="l">
              <a:tabLst>
                <a:tab pos="1490663" algn="l"/>
              </a:tabLst>
            </a:pPr>
            <a:r>
              <a:rPr lang="en-US" sz="2400" kern="0" dirty="0"/>
              <a:t>One (1) category removed</a:t>
            </a:r>
          </a:p>
          <a:p>
            <a:pPr algn="l">
              <a:tabLst>
                <a:tab pos="1490663" algn="l"/>
              </a:tabLst>
            </a:pPr>
            <a:r>
              <a:rPr lang="en-US" sz="2400" kern="0" dirty="0"/>
              <a:t>One (1) unchanged</a:t>
            </a:r>
          </a:p>
          <a:p>
            <a:pPr algn="l">
              <a:tabLst>
                <a:tab pos="1490663" algn="l"/>
              </a:tabLst>
            </a:pPr>
            <a:r>
              <a:rPr lang="en-US" sz="2400" kern="0" dirty="0"/>
              <a:t>Created requirement for limited IRB review</a:t>
            </a:r>
          </a:p>
        </p:txBody>
      </p:sp>
    </p:spTree>
    <p:extLst>
      <p:ext uri="{BB962C8B-B14F-4D97-AF65-F5344CB8AC3E}">
        <p14:creationId xmlns:p14="http://schemas.microsoft.com/office/powerpoint/2010/main" val="339104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Educational Research	</a:t>
            </a:r>
          </a:p>
        </p:txBody>
      </p:sp>
      <p:sp>
        <p:nvSpPr>
          <p:cNvPr id="6" name="Slide Number Placeholder 5"/>
          <p:cNvSpPr>
            <a:spLocks noGrp="1"/>
          </p:cNvSpPr>
          <p:nvPr>
            <p:ph type="sldNum" sz="quarter" idx="12"/>
          </p:nvPr>
        </p:nvSpPr>
        <p:spPr/>
        <p:txBody>
          <a:bodyPr/>
          <a:lstStyle/>
          <a:p>
            <a:fld id="{00D789C7-660C-444D-90D8-9E66E889C3DC}" type="slidenum">
              <a:rPr lang="en-US" smtClean="0"/>
              <a:t>12</a:t>
            </a:fld>
            <a:endParaRPr lang="en-US"/>
          </a:p>
        </p:txBody>
      </p:sp>
      <p:sp>
        <p:nvSpPr>
          <p:cNvPr id="7" name="Content Placeholder 2"/>
          <p:cNvSpPr txBox="1">
            <a:spLocks/>
          </p:cNvSpPr>
          <p:nvPr/>
        </p:nvSpPr>
        <p:spPr bwMode="auto">
          <a:xfrm>
            <a:off x="727328" y="1313683"/>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tabLst>
                <a:tab pos="1490663" algn="l"/>
              </a:tabLst>
            </a:pPr>
            <a:r>
              <a:rPr lang="en-US" sz="2400" kern="0" dirty="0"/>
              <a:t>Cannot adversely impact students’ opportunity to learn required educational content, and</a:t>
            </a:r>
          </a:p>
          <a:p>
            <a:pPr algn="l">
              <a:tabLst>
                <a:tab pos="1490663" algn="l"/>
              </a:tabLst>
            </a:pPr>
            <a:endParaRPr lang="en-US" sz="2400" kern="0" dirty="0"/>
          </a:p>
          <a:p>
            <a:pPr algn="l">
              <a:tabLst>
                <a:tab pos="1490663" algn="l"/>
              </a:tabLst>
            </a:pPr>
            <a:r>
              <a:rPr lang="en-US" sz="2400" kern="0" dirty="0"/>
              <a:t>Cannot adversely impact the assessment of individuals who provide instructions.</a:t>
            </a:r>
          </a:p>
        </p:txBody>
      </p:sp>
    </p:spTree>
    <p:extLst>
      <p:ext uri="{BB962C8B-B14F-4D97-AF65-F5344CB8AC3E}">
        <p14:creationId xmlns:p14="http://schemas.microsoft.com/office/powerpoint/2010/main" val="96185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28" y="281355"/>
            <a:ext cx="7772400" cy="1103313"/>
          </a:xfrm>
        </p:spPr>
        <p:txBody>
          <a:bodyPr/>
          <a:lstStyle/>
          <a:p>
            <a:r>
              <a:rPr lang="en-US" dirty="0"/>
              <a:t>Educational tests, surveys, interviews and observations	</a:t>
            </a:r>
          </a:p>
        </p:txBody>
      </p:sp>
      <p:sp>
        <p:nvSpPr>
          <p:cNvPr id="6" name="Slide Number Placeholder 5"/>
          <p:cNvSpPr>
            <a:spLocks noGrp="1"/>
          </p:cNvSpPr>
          <p:nvPr>
            <p:ph type="sldNum" sz="quarter" idx="12"/>
          </p:nvPr>
        </p:nvSpPr>
        <p:spPr/>
        <p:txBody>
          <a:bodyPr/>
          <a:lstStyle/>
          <a:p>
            <a:fld id="{00D789C7-660C-444D-90D8-9E66E889C3DC}" type="slidenum">
              <a:rPr lang="en-US" smtClean="0"/>
              <a:t>13</a:t>
            </a:fld>
            <a:endParaRPr lang="en-US"/>
          </a:p>
        </p:txBody>
      </p:sp>
      <p:sp>
        <p:nvSpPr>
          <p:cNvPr id="7" name="Content Placeholder 2"/>
          <p:cNvSpPr txBox="1">
            <a:spLocks/>
          </p:cNvSpPr>
          <p:nvPr/>
        </p:nvSpPr>
        <p:spPr bwMode="auto">
          <a:xfrm>
            <a:off x="727328" y="1835546"/>
            <a:ext cx="8187154" cy="266611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tabLst>
                <a:tab pos="1490663" algn="l"/>
              </a:tabLst>
            </a:pPr>
            <a:r>
              <a:rPr lang="en-US" sz="2400" kern="0" dirty="0"/>
              <a:t>Must be de-identified, </a:t>
            </a:r>
          </a:p>
          <a:p>
            <a:pPr algn="l">
              <a:tabLst>
                <a:tab pos="1490663" algn="l"/>
              </a:tabLst>
            </a:pPr>
            <a:r>
              <a:rPr lang="en-US" sz="2400" kern="0" dirty="0"/>
              <a:t>Must not reasonably place subjects at risk of criminal or civil liability or be damaging, or</a:t>
            </a:r>
          </a:p>
          <a:p>
            <a:pPr algn="l">
              <a:tabLst>
                <a:tab pos="1490663" algn="l"/>
              </a:tabLst>
            </a:pPr>
            <a:r>
              <a:rPr lang="en-US" sz="2400" kern="0" dirty="0"/>
              <a:t>Info is identifiable, might have some risk, and the IRB conducts </a:t>
            </a:r>
            <a:r>
              <a:rPr lang="en-US" sz="2400" b="1" kern="0" dirty="0"/>
              <a:t>limited IRB review</a:t>
            </a:r>
          </a:p>
        </p:txBody>
      </p:sp>
    </p:spTree>
    <p:extLst>
      <p:ext uri="{BB962C8B-B14F-4D97-AF65-F5344CB8AC3E}">
        <p14:creationId xmlns:p14="http://schemas.microsoft.com/office/powerpoint/2010/main" val="360424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39352"/>
            <a:ext cx="8440373" cy="1103313"/>
          </a:xfrm>
        </p:spPr>
        <p:txBody>
          <a:bodyPr/>
          <a:lstStyle/>
          <a:p>
            <a:r>
              <a:rPr lang="en-US" dirty="0"/>
              <a:t>Benign behavioral interventions	</a:t>
            </a:r>
          </a:p>
        </p:txBody>
      </p:sp>
      <p:sp>
        <p:nvSpPr>
          <p:cNvPr id="6" name="Slide Number Placeholder 5"/>
          <p:cNvSpPr>
            <a:spLocks noGrp="1"/>
          </p:cNvSpPr>
          <p:nvPr>
            <p:ph type="sldNum" sz="quarter" idx="12"/>
          </p:nvPr>
        </p:nvSpPr>
        <p:spPr/>
        <p:txBody>
          <a:bodyPr/>
          <a:lstStyle/>
          <a:p>
            <a:fld id="{00D789C7-660C-444D-90D8-9E66E889C3DC}" type="slidenum">
              <a:rPr lang="en-US" smtClean="0"/>
              <a:t>14</a:t>
            </a:fld>
            <a:endParaRPr lang="en-US"/>
          </a:p>
        </p:txBody>
      </p:sp>
      <p:sp>
        <p:nvSpPr>
          <p:cNvPr id="7" name="Content Placeholder 2"/>
          <p:cNvSpPr txBox="1">
            <a:spLocks/>
          </p:cNvSpPr>
          <p:nvPr/>
        </p:nvSpPr>
        <p:spPr bwMode="auto">
          <a:xfrm>
            <a:off x="727328" y="1313683"/>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tabLst>
                <a:tab pos="1490663" algn="l"/>
              </a:tabLst>
            </a:pPr>
            <a:r>
              <a:rPr lang="en-US" sz="2400" kern="0" dirty="0"/>
              <a:t>Must be de-identified,</a:t>
            </a:r>
          </a:p>
          <a:p>
            <a:pPr algn="l">
              <a:tabLst>
                <a:tab pos="1490663" algn="l"/>
              </a:tabLst>
            </a:pPr>
            <a:r>
              <a:rPr lang="en-US" sz="2400" kern="0" dirty="0"/>
              <a:t>Disclosure must not reasonably place subjects at risk, or</a:t>
            </a:r>
          </a:p>
          <a:p>
            <a:pPr algn="l">
              <a:tabLst>
                <a:tab pos="1490663" algn="l"/>
              </a:tabLst>
            </a:pPr>
            <a:r>
              <a:rPr lang="en-US" sz="2400" kern="0" dirty="0"/>
              <a:t>Info is identifiable, has some risk, and the IRB conducts </a:t>
            </a:r>
            <a:r>
              <a:rPr lang="en-US" sz="2400" b="1" kern="0" dirty="0"/>
              <a:t>limited IRB review.</a:t>
            </a:r>
          </a:p>
          <a:p>
            <a:pPr algn="l">
              <a:tabLst>
                <a:tab pos="1490663" algn="l"/>
              </a:tabLst>
            </a:pPr>
            <a:endParaRPr lang="en-US" sz="2400" b="1" kern="0" dirty="0"/>
          </a:p>
          <a:p>
            <a:pPr algn="l">
              <a:tabLst>
                <a:tab pos="1490663" algn="l"/>
              </a:tabLst>
            </a:pPr>
            <a:r>
              <a:rPr lang="en-US" sz="2400" b="1" kern="0" dirty="0"/>
              <a:t>No Deception, unless authorized first</a:t>
            </a:r>
          </a:p>
        </p:txBody>
      </p:sp>
    </p:spTree>
    <p:extLst>
      <p:ext uri="{BB962C8B-B14F-4D97-AF65-F5344CB8AC3E}">
        <p14:creationId xmlns:p14="http://schemas.microsoft.com/office/powerpoint/2010/main" val="418731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354505"/>
            <a:ext cx="8440373" cy="1103313"/>
          </a:xfrm>
        </p:spPr>
        <p:txBody>
          <a:bodyPr/>
          <a:lstStyle/>
          <a:p>
            <a:r>
              <a:rPr lang="en-US" dirty="0"/>
              <a:t>Secondary research for which consent is not required for ID info or specimens	</a:t>
            </a:r>
          </a:p>
        </p:txBody>
      </p:sp>
      <p:sp>
        <p:nvSpPr>
          <p:cNvPr id="6" name="Slide Number Placeholder 5"/>
          <p:cNvSpPr>
            <a:spLocks noGrp="1"/>
          </p:cNvSpPr>
          <p:nvPr>
            <p:ph type="sldNum" sz="quarter" idx="12"/>
          </p:nvPr>
        </p:nvSpPr>
        <p:spPr/>
        <p:txBody>
          <a:bodyPr/>
          <a:lstStyle/>
          <a:p>
            <a:fld id="{00D789C7-660C-444D-90D8-9E66E889C3DC}" type="slidenum">
              <a:rPr lang="en-US" smtClean="0"/>
              <a:t>15</a:t>
            </a:fld>
            <a:endParaRPr lang="en-US"/>
          </a:p>
        </p:txBody>
      </p:sp>
      <p:sp>
        <p:nvSpPr>
          <p:cNvPr id="7" name="Content Placeholder 2"/>
          <p:cNvSpPr txBox="1">
            <a:spLocks/>
          </p:cNvSpPr>
          <p:nvPr/>
        </p:nvSpPr>
        <p:spPr bwMode="auto">
          <a:xfrm>
            <a:off x="727328" y="2287973"/>
            <a:ext cx="8187154" cy="25942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tabLst>
                <a:tab pos="1490663" algn="l"/>
              </a:tabLst>
            </a:pPr>
            <a:r>
              <a:rPr lang="en-US" sz="1400" dirty="0"/>
              <a:t>The final rule introduced new exemption categories from certain aspects of the Common Rule that relate to secondary research, if certain conditions are met. </a:t>
            </a:r>
          </a:p>
          <a:p>
            <a:pPr algn="l">
              <a:tabLst>
                <a:tab pos="1490663" algn="l"/>
              </a:tabLst>
            </a:pPr>
            <a:r>
              <a:rPr lang="en-US" sz="1400" kern="0" dirty="0"/>
              <a:t>Are publicly available,</a:t>
            </a:r>
          </a:p>
          <a:p>
            <a:pPr algn="l">
              <a:tabLst>
                <a:tab pos="1490663" algn="l"/>
              </a:tabLst>
            </a:pPr>
            <a:r>
              <a:rPr lang="en-US" sz="1400" dirty="0"/>
              <a:t>Storage or maintenance for secondary research use of identifiable private information or identifiable biospecimens when broad consent is obtained and if an IRB conducts a limited IRB review,</a:t>
            </a:r>
            <a:endParaRPr lang="en-US" sz="1400" kern="0" dirty="0"/>
          </a:p>
          <a:p>
            <a:pPr algn="l">
              <a:tabLst>
                <a:tab pos="1490663" algn="l"/>
              </a:tabLst>
            </a:pPr>
            <a:r>
              <a:rPr lang="en-US" sz="1400" kern="0" dirty="0"/>
              <a:t>Investigator cannot readily ascertain identity and does not contact or try to re-identify, or</a:t>
            </a:r>
          </a:p>
          <a:p>
            <a:pPr algn="l">
              <a:tabLst>
                <a:tab pos="1490663" algn="l"/>
              </a:tabLst>
            </a:pPr>
            <a:r>
              <a:rPr lang="en-US" sz="1400" kern="0" dirty="0"/>
              <a:t>Research is regulated under HIPAA.</a:t>
            </a:r>
          </a:p>
          <a:p>
            <a:pPr algn="l">
              <a:tabLst>
                <a:tab pos="1490663" algn="l"/>
              </a:tabLst>
            </a:pPr>
            <a:endParaRPr lang="en-US" sz="1400" b="1" kern="0" dirty="0"/>
          </a:p>
        </p:txBody>
      </p:sp>
    </p:spTree>
    <p:extLst>
      <p:ext uri="{BB962C8B-B14F-4D97-AF65-F5344CB8AC3E}">
        <p14:creationId xmlns:p14="http://schemas.microsoft.com/office/powerpoint/2010/main" val="124702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39352"/>
            <a:ext cx="8440373" cy="1103313"/>
          </a:xfrm>
        </p:spPr>
        <p:txBody>
          <a:bodyPr/>
          <a:lstStyle/>
          <a:p>
            <a:r>
              <a:rPr lang="en-US" dirty="0"/>
              <a:t>Limited IRB Review</a:t>
            </a:r>
          </a:p>
        </p:txBody>
      </p:sp>
      <p:sp>
        <p:nvSpPr>
          <p:cNvPr id="6" name="Slide Number Placeholder 5"/>
          <p:cNvSpPr>
            <a:spLocks noGrp="1"/>
          </p:cNvSpPr>
          <p:nvPr>
            <p:ph type="sldNum" sz="quarter" idx="12"/>
          </p:nvPr>
        </p:nvSpPr>
        <p:spPr/>
        <p:txBody>
          <a:bodyPr/>
          <a:lstStyle/>
          <a:p>
            <a:fld id="{00D789C7-660C-444D-90D8-9E66E889C3DC}" type="slidenum">
              <a:rPr lang="en-US" smtClean="0"/>
              <a:t>16</a:t>
            </a:fld>
            <a:endParaRPr lang="en-US"/>
          </a:p>
        </p:txBody>
      </p:sp>
      <p:sp>
        <p:nvSpPr>
          <p:cNvPr id="7" name="Content Placeholder 2"/>
          <p:cNvSpPr txBox="1">
            <a:spLocks/>
          </p:cNvSpPr>
          <p:nvPr/>
        </p:nvSpPr>
        <p:spPr bwMode="auto">
          <a:xfrm>
            <a:off x="727328" y="1313683"/>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tabLst>
                <a:tab pos="1490663" algn="l"/>
              </a:tabLst>
            </a:pPr>
            <a:r>
              <a:rPr lang="en-US" sz="2400" kern="0" dirty="0"/>
              <a:t>Review for data security and protection of information</a:t>
            </a:r>
          </a:p>
          <a:p>
            <a:pPr algn="l">
              <a:tabLst>
                <a:tab pos="1490663" algn="l"/>
              </a:tabLst>
            </a:pPr>
            <a:endParaRPr lang="en-US" sz="2400" b="1" kern="0" dirty="0"/>
          </a:p>
          <a:p>
            <a:pPr algn="l">
              <a:tabLst>
                <a:tab pos="1490663" algn="l"/>
              </a:tabLst>
            </a:pPr>
            <a:r>
              <a:rPr lang="en-US" sz="2400" kern="0" dirty="0"/>
              <a:t>Review that was broad consent was obtained (only for exempt category on storage of identifiable information)</a:t>
            </a:r>
          </a:p>
        </p:txBody>
      </p:sp>
    </p:spTree>
    <p:extLst>
      <p:ext uri="{BB962C8B-B14F-4D97-AF65-F5344CB8AC3E}">
        <p14:creationId xmlns:p14="http://schemas.microsoft.com/office/powerpoint/2010/main" val="9374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39352"/>
            <a:ext cx="8440373" cy="1103313"/>
          </a:xfrm>
        </p:spPr>
        <p:txBody>
          <a:bodyPr/>
          <a:lstStyle/>
          <a:p>
            <a:r>
              <a:rPr lang="en-US" dirty="0"/>
              <a:t>Data Security review</a:t>
            </a:r>
          </a:p>
        </p:txBody>
      </p:sp>
      <p:sp>
        <p:nvSpPr>
          <p:cNvPr id="6" name="Slide Number Placeholder 5"/>
          <p:cNvSpPr>
            <a:spLocks noGrp="1"/>
          </p:cNvSpPr>
          <p:nvPr>
            <p:ph type="sldNum" sz="quarter" idx="12"/>
          </p:nvPr>
        </p:nvSpPr>
        <p:spPr/>
        <p:txBody>
          <a:bodyPr/>
          <a:lstStyle/>
          <a:p>
            <a:fld id="{00D789C7-660C-444D-90D8-9E66E889C3DC}" type="slidenum">
              <a:rPr lang="en-US" smtClean="0"/>
              <a:t>17</a:t>
            </a:fld>
            <a:endParaRPr lang="en-US"/>
          </a:p>
        </p:txBody>
      </p:sp>
      <p:sp>
        <p:nvSpPr>
          <p:cNvPr id="7" name="Content Placeholder 2"/>
          <p:cNvSpPr txBox="1">
            <a:spLocks/>
          </p:cNvSpPr>
          <p:nvPr/>
        </p:nvSpPr>
        <p:spPr bwMode="auto">
          <a:xfrm>
            <a:off x="474569" y="1242665"/>
            <a:ext cx="8187154" cy="39898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lvl="0" algn="l"/>
            <a:r>
              <a:rPr lang="en-US" dirty="0"/>
              <a:t>ID private info is or has been de-identified and the risk that such de-identified information can be re-identified;</a:t>
            </a:r>
          </a:p>
          <a:p>
            <a:pPr lvl="0" algn="l"/>
            <a:r>
              <a:rPr lang="en-US" dirty="0"/>
              <a:t>ID private info will be shared or transferred to a third party or otherwise disclosed or released;</a:t>
            </a:r>
          </a:p>
          <a:p>
            <a:pPr lvl="0" algn="l"/>
            <a:r>
              <a:rPr lang="en-US" dirty="0"/>
              <a:t>The likely retention period or life of the information;</a:t>
            </a:r>
          </a:p>
          <a:p>
            <a:pPr lvl="0" algn="l"/>
            <a:r>
              <a:rPr lang="en-US" dirty="0"/>
              <a:t>The security controls that are in place; and </a:t>
            </a:r>
          </a:p>
          <a:p>
            <a:pPr lvl="0" algn="l"/>
            <a:r>
              <a:rPr lang="en-US" dirty="0"/>
              <a:t>The potential risk of harm to individuals should the information be lost, stolen, compromised, or otherwise used.</a:t>
            </a:r>
          </a:p>
        </p:txBody>
      </p:sp>
    </p:spTree>
    <p:extLst>
      <p:ext uri="{BB962C8B-B14F-4D97-AF65-F5344CB8AC3E}">
        <p14:creationId xmlns:p14="http://schemas.microsoft.com/office/powerpoint/2010/main" val="321073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513" y="756156"/>
            <a:ext cx="7886700" cy="1114755"/>
          </a:xfrm>
        </p:spPr>
        <p:txBody>
          <a:bodyPr/>
          <a:lstStyle/>
          <a:p>
            <a:r>
              <a:rPr lang="en-US" dirty="0"/>
              <a:t>Informed </a:t>
            </a:r>
            <a:br>
              <a:rPr lang="en-US" dirty="0"/>
            </a:br>
            <a:r>
              <a:rPr lang="en-US" dirty="0"/>
              <a:t>Consent</a:t>
            </a:r>
          </a:p>
        </p:txBody>
      </p:sp>
      <p:sp>
        <p:nvSpPr>
          <p:cNvPr id="4" name="Slide Number Placeholder 3"/>
          <p:cNvSpPr>
            <a:spLocks noGrp="1"/>
          </p:cNvSpPr>
          <p:nvPr>
            <p:ph type="sldNum" sz="quarter" idx="12"/>
          </p:nvPr>
        </p:nvSpPr>
        <p:spPr/>
        <p:txBody>
          <a:bodyPr/>
          <a:lstStyle/>
          <a:p>
            <a:fld id="{00D789C7-660C-444D-90D8-9E66E889C3DC}" type="slidenum">
              <a:rPr lang="en-US" smtClean="0"/>
              <a:t>18</a:t>
            </a:fld>
            <a:endParaRPr lang="en-US"/>
          </a:p>
        </p:txBody>
      </p:sp>
      <p:pic>
        <p:nvPicPr>
          <p:cNvPr id="4098" name="Picture 2" descr="Image result for images of informed cons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50" y="1623379"/>
            <a:ext cx="3980327" cy="2639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BFD602-2934-4BB7-AC3B-C9854C7646D7}"/>
              </a:ext>
            </a:extLst>
          </p:cNvPr>
          <p:cNvSpPr txBox="1"/>
          <p:nvPr/>
        </p:nvSpPr>
        <p:spPr bwMode="auto">
          <a:xfrm>
            <a:off x="5728855" y="3176978"/>
            <a:ext cx="2556163" cy="5616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rtlCol="0" anchor="ctr" anchorCtr="0" compatLnSpc="1">
            <a:prstTxWarp prst="textNoShape">
              <a:avLst/>
            </a:prstTxWarp>
            <a:spAutoFit/>
          </a:bodyPr>
          <a:lstStyle/>
          <a:p>
            <a:r>
              <a:rPr lang="en-US" sz="1050" dirty="0">
                <a:latin typeface="Times New Roman"/>
                <a:hlinkClick r:id="rId3"/>
              </a:rPr>
              <a:t>https://rgw.arizona.edu/compliance/human-subjects-protection-program/HSPP-forms/consent-templates</a:t>
            </a:r>
            <a:r>
              <a:rPr lang="en-US" sz="1050" dirty="0">
                <a:latin typeface="Times New Roman"/>
              </a:rPr>
              <a:t> </a:t>
            </a:r>
            <a:endParaRPr lang="en-US" sz="1050" b="0" i="0" dirty="0">
              <a:latin typeface="Times New Roman"/>
            </a:endParaRPr>
          </a:p>
        </p:txBody>
      </p:sp>
    </p:spTree>
    <p:extLst>
      <p:ext uri="{BB962C8B-B14F-4D97-AF65-F5344CB8AC3E}">
        <p14:creationId xmlns:p14="http://schemas.microsoft.com/office/powerpoint/2010/main" val="112977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0"/>
            <a:ext cx="8440373" cy="1103313"/>
          </a:xfrm>
        </p:spPr>
        <p:txBody>
          <a:bodyPr/>
          <a:lstStyle/>
          <a:p>
            <a:r>
              <a:rPr lang="en-US" dirty="0"/>
              <a:t>Informed Consent</a:t>
            </a:r>
          </a:p>
        </p:txBody>
      </p:sp>
      <p:sp>
        <p:nvSpPr>
          <p:cNvPr id="6" name="Slide Number Placeholder 5"/>
          <p:cNvSpPr>
            <a:spLocks noGrp="1"/>
          </p:cNvSpPr>
          <p:nvPr>
            <p:ph type="sldNum" sz="quarter" idx="12"/>
          </p:nvPr>
        </p:nvSpPr>
        <p:spPr/>
        <p:txBody>
          <a:bodyPr/>
          <a:lstStyle/>
          <a:p>
            <a:fld id="{00D789C7-660C-444D-90D8-9E66E889C3DC}" type="slidenum">
              <a:rPr lang="en-US" smtClean="0"/>
              <a:t>19</a:t>
            </a:fld>
            <a:endParaRPr lang="en-US"/>
          </a:p>
        </p:txBody>
      </p:sp>
      <p:sp>
        <p:nvSpPr>
          <p:cNvPr id="7" name="Content Placeholder 2"/>
          <p:cNvSpPr txBox="1">
            <a:spLocks/>
          </p:cNvSpPr>
          <p:nvPr/>
        </p:nvSpPr>
        <p:spPr bwMode="auto">
          <a:xfrm>
            <a:off x="601179" y="1377667"/>
            <a:ext cx="8187154" cy="3230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lvl="0" algn="l"/>
            <a:r>
              <a:rPr lang="en-US" dirty="0"/>
              <a:t>Content, organization, and presentation of information;</a:t>
            </a:r>
          </a:p>
          <a:p>
            <a:pPr lvl="0" algn="l"/>
            <a:r>
              <a:rPr lang="en-US" dirty="0"/>
              <a:t>Creation of the concept of broad consent;</a:t>
            </a:r>
          </a:p>
          <a:p>
            <a:pPr lvl="0" algn="l"/>
            <a:r>
              <a:rPr lang="en-US" dirty="0"/>
              <a:t>Allow IRBs to approve research without consent for the purposes of screening, recruiting, or determining the eligibility; and</a:t>
            </a:r>
          </a:p>
          <a:p>
            <a:pPr lvl="0" algn="l"/>
            <a:r>
              <a:rPr lang="en-US" dirty="0"/>
              <a:t>Requirement to post to a federal website a copy of the IRB approved version of the consent form.</a:t>
            </a:r>
          </a:p>
        </p:txBody>
      </p:sp>
    </p:spTree>
    <p:extLst>
      <p:ext uri="{BB962C8B-B14F-4D97-AF65-F5344CB8AC3E}">
        <p14:creationId xmlns:p14="http://schemas.microsoft.com/office/powerpoint/2010/main" val="320120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041" y="0"/>
            <a:ext cx="7772400" cy="1103313"/>
          </a:xfrm>
        </p:spPr>
        <p:txBody>
          <a:bodyPr/>
          <a:lstStyle/>
          <a:p>
            <a:r>
              <a:rPr lang="en-US" dirty="0"/>
              <a:t>Agenda</a:t>
            </a:r>
          </a:p>
        </p:txBody>
      </p:sp>
      <p:sp>
        <p:nvSpPr>
          <p:cNvPr id="3" name="Content Placeholder 2"/>
          <p:cNvSpPr>
            <a:spLocks noGrp="1"/>
          </p:cNvSpPr>
          <p:nvPr>
            <p:ph idx="1"/>
          </p:nvPr>
        </p:nvSpPr>
        <p:spPr>
          <a:xfrm>
            <a:off x="943504" y="1103313"/>
            <a:ext cx="6400800" cy="1956030"/>
          </a:xfrm>
        </p:spPr>
        <p:txBody>
          <a:bodyPr/>
          <a:lstStyle/>
          <a:p>
            <a:pPr algn="l"/>
            <a:r>
              <a:rPr lang="en-US" sz="2400" dirty="0"/>
              <a:t>Background</a:t>
            </a:r>
          </a:p>
          <a:p>
            <a:pPr algn="l"/>
            <a:r>
              <a:rPr lang="en-US" sz="2400" dirty="0"/>
              <a:t>New Definitions</a:t>
            </a:r>
          </a:p>
          <a:p>
            <a:pPr algn="l"/>
            <a:r>
              <a:rPr lang="en-US" sz="2400" dirty="0"/>
              <a:t>Changes to exemptions</a:t>
            </a:r>
          </a:p>
          <a:p>
            <a:pPr algn="l"/>
            <a:r>
              <a:rPr lang="en-US" sz="2400" dirty="0"/>
              <a:t>Changes to informed consent</a:t>
            </a:r>
          </a:p>
          <a:p>
            <a:pPr algn="l"/>
            <a:r>
              <a:rPr lang="en-US" sz="2400" dirty="0"/>
              <a:t>Single IRB review</a:t>
            </a:r>
          </a:p>
          <a:p>
            <a:pPr algn="l"/>
            <a:r>
              <a:rPr lang="en-US" sz="2400" dirty="0"/>
              <a:t>Other items</a:t>
            </a:r>
          </a:p>
          <a:p>
            <a:pPr algn="l"/>
            <a:r>
              <a:rPr lang="en-US" sz="2400" dirty="0"/>
              <a:t>Implementation Dates</a:t>
            </a:r>
          </a:p>
          <a:p>
            <a:pPr algn="l"/>
            <a:endParaRPr lang="en-US" sz="2400" dirty="0"/>
          </a:p>
        </p:txBody>
      </p:sp>
      <p:sp>
        <p:nvSpPr>
          <p:cNvPr id="6" name="Slide Number Placeholder 5"/>
          <p:cNvSpPr>
            <a:spLocks noGrp="1"/>
          </p:cNvSpPr>
          <p:nvPr>
            <p:ph type="sldNum" sz="quarter" idx="12"/>
          </p:nvPr>
        </p:nvSpPr>
        <p:spPr/>
        <p:txBody>
          <a:bodyPr/>
          <a:lstStyle/>
          <a:p>
            <a:fld id="{00D789C7-660C-444D-90D8-9E66E889C3DC}" type="slidenum">
              <a:rPr lang="en-US" smtClean="0"/>
              <a:t>2</a:t>
            </a:fld>
            <a:endParaRPr lang="en-US"/>
          </a:p>
        </p:txBody>
      </p:sp>
      <p:pic>
        <p:nvPicPr>
          <p:cNvPr id="2050" name="Picture 2" descr="Image result for images of 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365" y="1293690"/>
            <a:ext cx="2712461" cy="298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0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0"/>
            <a:ext cx="8440373" cy="1103313"/>
          </a:xfrm>
        </p:spPr>
        <p:txBody>
          <a:bodyPr/>
          <a:lstStyle/>
          <a:p>
            <a:r>
              <a:rPr lang="en-US" dirty="0"/>
              <a:t>Informed Consent</a:t>
            </a:r>
          </a:p>
        </p:txBody>
      </p:sp>
      <p:sp>
        <p:nvSpPr>
          <p:cNvPr id="6" name="Slide Number Placeholder 5"/>
          <p:cNvSpPr>
            <a:spLocks noGrp="1"/>
          </p:cNvSpPr>
          <p:nvPr>
            <p:ph type="sldNum" sz="quarter" idx="12"/>
          </p:nvPr>
        </p:nvSpPr>
        <p:spPr/>
        <p:txBody>
          <a:bodyPr/>
          <a:lstStyle/>
          <a:p>
            <a:fld id="{00D789C7-660C-444D-90D8-9E66E889C3DC}" type="slidenum">
              <a:rPr lang="en-US" smtClean="0"/>
              <a:t>20</a:t>
            </a:fld>
            <a:endParaRPr lang="en-US"/>
          </a:p>
        </p:txBody>
      </p:sp>
      <p:sp>
        <p:nvSpPr>
          <p:cNvPr id="7" name="Content Placeholder 2"/>
          <p:cNvSpPr txBox="1">
            <a:spLocks/>
          </p:cNvSpPr>
          <p:nvPr/>
        </p:nvSpPr>
        <p:spPr bwMode="auto">
          <a:xfrm>
            <a:off x="601179" y="1004195"/>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indent="0" algn="l">
              <a:buNone/>
            </a:pPr>
            <a:r>
              <a:rPr lang="en-US" dirty="0"/>
              <a:t>New required element when have ID info or specimens:</a:t>
            </a:r>
          </a:p>
          <a:p>
            <a:pPr marL="0" indent="0" algn="l">
              <a:buNone/>
            </a:pPr>
            <a:endParaRPr lang="en-US" dirty="0"/>
          </a:p>
          <a:p>
            <a:pPr algn="l"/>
            <a:r>
              <a:rPr lang="en-US" dirty="0"/>
              <a:t>A statement that the identifiers might be removed from the information, and after such removal, the information could be used for future research studies or distributed to another investigator for future research without additional informed consent; </a:t>
            </a:r>
            <a:r>
              <a:rPr lang="en-US" b="1" dirty="0"/>
              <a:t>OR</a:t>
            </a:r>
            <a:endParaRPr lang="en-US" dirty="0"/>
          </a:p>
          <a:p>
            <a:pPr lvl="0" algn="l"/>
            <a:r>
              <a:rPr lang="en-US" dirty="0"/>
              <a:t>A statement that the subject’s information or specimens, even if identifiers are removed, will not be used or distributed for future research.</a:t>
            </a:r>
          </a:p>
          <a:p>
            <a:pPr lvl="0" algn="l"/>
            <a:endParaRPr lang="en-US" dirty="0"/>
          </a:p>
        </p:txBody>
      </p:sp>
    </p:spTree>
    <p:extLst>
      <p:ext uri="{BB962C8B-B14F-4D97-AF65-F5344CB8AC3E}">
        <p14:creationId xmlns:p14="http://schemas.microsoft.com/office/powerpoint/2010/main" val="218469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0"/>
            <a:ext cx="8440373" cy="1103313"/>
          </a:xfrm>
        </p:spPr>
        <p:txBody>
          <a:bodyPr/>
          <a:lstStyle/>
          <a:p>
            <a:r>
              <a:rPr lang="en-US" dirty="0"/>
              <a:t>Informed Consent</a:t>
            </a:r>
          </a:p>
        </p:txBody>
      </p:sp>
      <p:sp>
        <p:nvSpPr>
          <p:cNvPr id="6" name="Slide Number Placeholder 5"/>
          <p:cNvSpPr>
            <a:spLocks noGrp="1"/>
          </p:cNvSpPr>
          <p:nvPr>
            <p:ph type="sldNum" sz="quarter" idx="12"/>
          </p:nvPr>
        </p:nvSpPr>
        <p:spPr/>
        <p:txBody>
          <a:bodyPr/>
          <a:lstStyle/>
          <a:p>
            <a:fld id="{00D789C7-660C-444D-90D8-9E66E889C3DC}" type="slidenum">
              <a:rPr lang="en-US" smtClean="0"/>
              <a:t>21</a:t>
            </a:fld>
            <a:endParaRPr lang="en-US"/>
          </a:p>
        </p:txBody>
      </p:sp>
      <p:sp>
        <p:nvSpPr>
          <p:cNvPr id="7" name="Content Placeholder 2"/>
          <p:cNvSpPr txBox="1">
            <a:spLocks/>
          </p:cNvSpPr>
          <p:nvPr/>
        </p:nvSpPr>
        <p:spPr bwMode="auto">
          <a:xfrm>
            <a:off x="601179" y="877586"/>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lvl="0" indent="0" algn="l">
              <a:buNone/>
            </a:pPr>
            <a:r>
              <a:rPr lang="en-US" dirty="0"/>
              <a:t>As applicable to the study:</a:t>
            </a:r>
          </a:p>
          <a:p>
            <a:pPr marL="0" lvl="0" indent="0" algn="l">
              <a:buNone/>
            </a:pPr>
            <a:endParaRPr lang="en-US" dirty="0"/>
          </a:p>
          <a:p>
            <a:pPr algn="l"/>
            <a:r>
              <a:rPr lang="en-US" dirty="0"/>
              <a:t>A statement that the subject’s </a:t>
            </a:r>
            <a:r>
              <a:rPr lang="en-US" dirty="0" err="1"/>
              <a:t>biospecimens</a:t>
            </a:r>
            <a:r>
              <a:rPr lang="en-US" dirty="0"/>
              <a:t> (even if identifiers are removed) may be used for commercial profit and whether the subject will or will not share in this commercial profit;</a:t>
            </a:r>
          </a:p>
          <a:p>
            <a:pPr lvl="0" algn="l"/>
            <a:r>
              <a:rPr lang="en-US" dirty="0"/>
              <a:t>A statement regarding whether clinically relevant research results; including individual research results, will be disclosed to subjects, and if so, under what conditions; and</a:t>
            </a:r>
          </a:p>
          <a:p>
            <a:pPr algn="l"/>
            <a:r>
              <a:rPr lang="en-US" dirty="0"/>
              <a:t>Whether the research (if known) or might include whole genome sequencing.</a:t>
            </a:r>
          </a:p>
        </p:txBody>
      </p:sp>
    </p:spTree>
    <p:extLst>
      <p:ext uri="{BB962C8B-B14F-4D97-AF65-F5344CB8AC3E}">
        <p14:creationId xmlns:p14="http://schemas.microsoft.com/office/powerpoint/2010/main" val="327930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34470"/>
            <a:ext cx="8440373" cy="1103313"/>
          </a:xfrm>
        </p:spPr>
        <p:txBody>
          <a:bodyPr/>
          <a:lstStyle/>
          <a:p>
            <a:r>
              <a:rPr lang="en-US" dirty="0"/>
              <a:t>Broad Consent</a:t>
            </a:r>
          </a:p>
        </p:txBody>
      </p:sp>
      <p:sp>
        <p:nvSpPr>
          <p:cNvPr id="6" name="Slide Number Placeholder 5"/>
          <p:cNvSpPr>
            <a:spLocks noGrp="1"/>
          </p:cNvSpPr>
          <p:nvPr>
            <p:ph type="sldNum" sz="quarter" idx="12"/>
          </p:nvPr>
        </p:nvSpPr>
        <p:spPr/>
        <p:txBody>
          <a:bodyPr/>
          <a:lstStyle/>
          <a:p>
            <a:fld id="{00D789C7-660C-444D-90D8-9E66E889C3DC}" type="slidenum">
              <a:rPr lang="en-US" smtClean="0"/>
              <a:t>22</a:t>
            </a:fld>
            <a:endParaRPr lang="en-US"/>
          </a:p>
        </p:txBody>
      </p:sp>
      <p:sp>
        <p:nvSpPr>
          <p:cNvPr id="7" name="Content Placeholder 2"/>
          <p:cNvSpPr txBox="1">
            <a:spLocks/>
          </p:cNvSpPr>
          <p:nvPr/>
        </p:nvSpPr>
        <p:spPr bwMode="auto">
          <a:xfrm>
            <a:off x="601179" y="877586"/>
            <a:ext cx="8187154" cy="42659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indent="0" algn="l">
              <a:buNone/>
            </a:pPr>
            <a:r>
              <a:rPr lang="en-US" sz="1800" dirty="0"/>
              <a:t>**Will not yet be implemented by the UA IRB</a:t>
            </a:r>
          </a:p>
          <a:p>
            <a:pPr algn="l"/>
            <a:r>
              <a:rPr lang="en-US" sz="1800" dirty="0"/>
              <a:t>Risks/Benefits/Contact</a:t>
            </a:r>
          </a:p>
          <a:p>
            <a:pPr algn="l"/>
            <a:r>
              <a:rPr lang="en-US" sz="1800" dirty="0"/>
              <a:t>Extent that ID info will be maintained</a:t>
            </a:r>
          </a:p>
          <a:p>
            <a:pPr algn="l"/>
            <a:r>
              <a:rPr lang="en-US" sz="1800" dirty="0"/>
              <a:t>Participation is voluntary</a:t>
            </a:r>
          </a:p>
          <a:p>
            <a:pPr algn="l"/>
            <a:r>
              <a:rPr lang="en-US" sz="1800" dirty="0"/>
              <a:t>If will be used for commercial profit</a:t>
            </a:r>
          </a:p>
          <a:p>
            <a:pPr algn="l"/>
            <a:r>
              <a:rPr lang="en-US" sz="1800" dirty="0"/>
              <a:t>Whether research will include whole genome sequencing</a:t>
            </a:r>
          </a:p>
          <a:p>
            <a:pPr algn="l"/>
            <a:r>
              <a:rPr lang="en-US" sz="1800" dirty="0"/>
              <a:t>Types of research that may be conducted</a:t>
            </a:r>
          </a:p>
          <a:p>
            <a:pPr algn="l"/>
            <a:r>
              <a:rPr lang="en-US" sz="1800" dirty="0"/>
              <a:t>Listing of ID info that will be used or shared and with whom</a:t>
            </a:r>
          </a:p>
          <a:p>
            <a:pPr algn="l"/>
            <a:r>
              <a:rPr lang="en-US" sz="1800" dirty="0"/>
              <a:t>Time info will be stored and used</a:t>
            </a:r>
          </a:p>
          <a:p>
            <a:pPr algn="l"/>
            <a:r>
              <a:rPr lang="en-US" sz="1800" dirty="0"/>
              <a:t>Not informed of the type of studies and Results will not be disclosed</a:t>
            </a:r>
          </a:p>
        </p:txBody>
      </p:sp>
    </p:spTree>
    <p:extLst>
      <p:ext uri="{BB962C8B-B14F-4D97-AF65-F5344CB8AC3E}">
        <p14:creationId xmlns:p14="http://schemas.microsoft.com/office/powerpoint/2010/main" val="1558362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34470"/>
            <a:ext cx="8440373" cy="1103313"/>
          </a:xfrm>
        </p:spPr>
        <p:txBody>
          <a:bodyPr/>
          <a:lstStyle/>
          <a:p>
            <a:r>
              <a:rPr lang="en-US" sz="3200" dirty="0"/>
              <a:t>Elimination of Continuing Review</a:t>
            </a:r>
          </a:p>
        </p:txBody>
      </p:sp>
      <p:sp>
        <p:nvSpPr>
          <p:cNvPr id="6" name="Slide Number Placeholder 5"/>
          <p:cNvSpPr>
            <a:spLocks noGrp="1"/>
          </p:cNvSpPr>
          <p:nvPr>
            <p:ph type="sldNum" sz="quarter" idx="12"/>
          </p:nvPr>
        </p:nvSpPr>
        <p:spPr/>
        <p:txBody>
          <a:bodyPr/>
          <a:lstStyle/>
          <a:p>
            <a:fld id="{00D789C7-660C-444D-90D8-9E66E889C3DC}" type="slidenum">
              <a:rPr lang="en-US" smtClean="0"/>
              <a:t>23</a:t>
            </a:fld>
            <a:endParaRPr lang="en-US"/>
          </a:p>
        </p:txBody>
      </p:sp>
      <p:sp>
        <p:nvSpPr>
          <p:cNvPr id="7" name="Content Placeholder 2"/>
          <p:cNvSpPr txBox="1">
            <a:spLocks/>
          </p:cNvSpPr>
          <p:nvPr/>
        </p:nvSpPr>
        <p:spPr bwMode="auto">
          <a:xfrm>
            <a:off x="601179" y="877586"/>
            <a:ext cx="8187154" cy="42659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indent="0" algn="l">
              <a:buNone/>
            </a:pPr>
            <a:r>
              <a:rPr lang="en-US" sz="1600" dirty="0"/>
              <a:t>The final rule eliminated continuing review.</a:t>
            </a:r>
          </a:p>
          <a:p>
            <a:pPr marL="0" indent="0" algn="l">
              <a:buNone/>
            </a:pPr>
            <a:r>
              <a:rPr lang="en-US" sz="1600" dirty="0"/>
              <a:t>Unless an IRB determines otherwise, continuing review of research is not required if the research:</a:t>
            </a:r>
          </a:p>
          <a:p>
            <a:pPr algn="l"/>
            <a:r>
              <a:rPr lang="en-US" sz="1600" dirty="0"/>
              <a:t>Is eligible for expedited review;</a:t>
            </a:r>
          </a:p>
          <a:p>
            <a:pPr algn="l"/>
            <a:r>
              <a:rPr lang="en-US" sz="1600" dirty="0"/>
              <a:t>Is reviewed by the IRB in accordance with the limited IRB review procedure; or </a:t>
            </a:r>
          </a:p>
          <a:p>
            <a:pPr algn="l"/>
            <a:r>
              <a:rPr lang="en-US" sz="1600" dirty="0"/>
              <a:t>Only involves data analysis (including analysis of identifiable information or identifiable biospecimens) or access to follow-up clinical data from procedures that subjects would undergo as part of clinical care. </a:t>
            </a:r>
          </a:p>
          <a:p>
            <a:pPr algn="l"/>
            <a:r>
              <a:rPr lang="en-US" sz="1600" dirty="0"/>
              <a:t>The IRB must document the rationale for conducting continuing review if any of the above conditions are met. </a:t>
            </a:r>
          </a:p>
          <a:p>
            <a:pPr algn="l"/>
            <a:r>
              <a:rPr lang="en-US" sz="1600" dirty="0"/>
              <a:t>FDA still requires annual continuing review for FDA-regulated studies.</a:t>
            </a:r>
          </a:p>
        </p:txBody>
      </p:sp>
    </p:spTree>
    <p:extLst>
      <p:ext uri="{BB962C8B-B14F-4D97-AF65-F5344CB8AC3E}">
        <p14:creationId xmlns:p14="http://schemas.microsoft.com/office/powerpoint/2010/main" val="198711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20" y="1577788"/>
            <a:ext cx="3944469" cy="1317812"/>
          </a:xfrm>
        </p:spPr>
        <p:txBody>
          <a:bodyPr/>
          <a:lstStyle/>
          <a:p>
            <a:r>
              <a:rPr lang="en-US" sz="3500" dirty="0"/>
              <a:t>Single IRB</a:t>
            </a:r>
          </a:p>
        </p:txBody>
      </p:sp>
      <p:sp>
        <p:nvSpPr>
          <p:cNvPr id="5" name="Slide Number Placeholder 4"/>
          <p:cNvSpPr>
            <a:spLocks noGrp="1"/>
          </p:cNvSpPr>
          <p:nvPr>
            <p:ph type="sldNum" sz="quarter" idx="12"/>
          </p:nvPr>
        </p:nvSpPr>
        <p:spPr/>
        <p:txBody>
          <a:bodyPr/>
          <a:lstStyle/>
          <a:p>
            <a:fld id="{00D789C7-660C-444D-90D8-9E66E889C3DC}" type="slidenum">
              <a:rPr lang="en-US" smtClean="0"/>
              <a:t>24</a:t>
            </a:fld>
            <a:endParaRPr lang="en-US"/>
          </a:p>
        </p:txBody>
      </p:sp>
      <p:pic>
        <p:nvPicPr>
          <p:cNvPr id="5122" name="Picture 2" descr="Image result for images of dif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89" y="1298623"/>
            <a:ext cx="4443854" cy="279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17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54745"/>
            <a:ext cx="8440373" cy="1103313"/>
          </a:xfrm>
        </p:spPr>
        <p:txBody>
          <a:bodyPr/>
          <a:lstStyle/>
          <a:p>
            <a:r>
              <a:rPr lang="en-US" dirty="0"/>
              <a:t>Single IRB</a:t>
            </a:r>
          </a:p>
        </p:txBody>
      </p:sp>
      <p:sp>
        <p:nvSpPr>
          <p:cNvPr id="6" name="Slide Number Placeholder 5"/>
          <p:cNvSpPr>
            <a:spLocks noGrp="1"/>
          </p:cNvSpPr>
          <p:nvPr>
            <p:ph type="sldNum" sz="quarter" idx="12"/>
          </p:nvPr>
        </p:nvSpPr>
        <p:spPr/>
        <p:txBody>
          <a:bodyPr/>
          <a:lstStyle/>
          <a:p>
            <a:fld id="{00D789C7-660C-444D-90D8-9E66E889C3DC}" type="slidenum">
              <a:rPr lang="en-US" smtClean="0"/>
              <a:t>25</a:t>
            </a:fld>
            <a:endParaRPr lang="en-US"/>
          </a:p>
        </p:txBody>
      </p:sp>
      <p:sp>
        <p:nvSpPr>
          <p:cNvPr id="7" name="Content Placeholder 2"/>
          <p:cNvSpPr txBox="1">
            <a:spLocks/>
          </p:cNvSpPr>
          <p:nvPr/>
        </p:nvSpPr>
        <p:spPr bwMode="auto">
          <a:xfrm>
            <a:off x="826262" y="1586367"/>
            <a:ext cx="7717103"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r>
              <a:rPr lang="en-US" sz="2200" dirty="0"/>
              <a:t>One IRB of record for all federally funded or supported research;</a:t>
            </a:r>
          </a:p>
          <a:p>
            <a:pPr algn="l"/>
            <a:r>
              <a:rPr lang="en-US" sz="2200" dirty="0"/>
              <a:t>Agreements must be signed between institutions;</a:t>
            </a:r>
          </a:p>
          <a:p>
            <a:pPr algn="l"/>
            <a:r>
              <a:rPr lang="en-US" sz="2200" dirty="0"/>
              <a:t>Process is different, not better.</a:t>
            </a:r>
          </a:p>
        </p:txBody>
      </p:sp>
    </p:spTree>
    <p:extLst>
      <p:ext uri="{BB962C8B-B14F-4D97-AF65-F5344CB8AC3E}">
        <p14:creationId xmlns:p14="http://schemas.microsoft.com/office/powerpoint/2010/main" val="3982403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555" y="618979"/>
            <a:ext cx="7886700" cy="1114755"/>
          </a:xfrm>
        </p:spPr>
        <p:txBody>
          <a:bodyPr/>
          <a:lstStyle/>
          <a:p>
            <a:r>
              <a:rPr lang="en-US" dirty="0"/>
              <a:t>Implementation</a:t>
            </a:r>
          </a:p>
        </p:txBody>
      </p:sp>
      <p:sp>
        <p:nvSpPr>
          <p:cNvPr id="4" name="Slide Number Placeholder 3"/>
          <p:cNvSpPr>
            <a:spLocks noGrp="1"/>
          </p:cNvSpPr>
          <p:nvPr>
            <p:ph type="sldNum" sz="quarter" idx="12"/>
          </p:nvPr>
        </p:nvSpPr>
        <p:spPr/>
        <p:txBody>
          <a:bodyPr/>
          <a:lstStyle/>
          <a:p>
            <a:fld id="{00D789C7-660C-444D-90D8-9E66E889C3DC}" type="slidenum">
              <a:rPr lang="en-US" smtClean="0"/>
              <a:t>26</a:t>
            </a:fld>
            <a:endParaRPr lang="en-US"/>
          </a:p>
        </p:txBody>
      </p:sp>
      <p:pic>
        <p:nvPicPr>
          <p:cNvPr id="6148" name="Picture 4" descr="Image result for images of implem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805" y="2222377"/>
            <a:ext cx="3610684" cy="185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091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40677"/>
            <a:ext cx="8440373" cy="1103313"/>
          </a:xfrm>
        </p:spPr>
        <p:txBody>
          <a:bodyPr/>
          <a:lstStyle/>
          <a:p>
            <a:r>
              <a:rPr lang="en-US" dirty="0"/>
              <a:t>Implementation Dates</a:t>
            </a:r>
          </a:p>
        </p:txBody>
      </p:sp>
      <p:sp>
        <p:nvSpPr>
          <p:cNvPr id="6" name="Slide Number Placeholder 5"/>
          <p:cNvSpPr>
            <a:spLocks noGrp="1"/>
          </p:cNvSpPr>
          <p:nvPr>
            <p:ph type="sldNum" sz="quarter" idx="12"/>
          </p:nvPr>
        </p:nvSpPr>
        <p:spPr/>
        <p:txBody>
          <a:bodyPr/>
          <a:lstStyle/>
          <a:p>
            <a:fld id="{00D789C7-660C-444D-90D8-9E66E889C3DC}" type="slidenum">
              <a:rPr lang="en-US" smtClean="0"/>
              <a:t>27</a:t>
            </a:fld>
            <a:endParaRPr lang="en-US"/>
          </a:p>
        </p:txBody>
      </p:sp>
      <p:sp>
        <p:nvSpPr>
          <p:cNvPr id="7" name="Content Placeholder 2"/>
          <p:cNvSpPr txBox="1">
            <a:spLocks/>
          </p:cNvSpPr>
          <p:nvPr/>
        </p:nvSpPr>
        <p:spPr bwMode="auto">
          <a:xfrm>
            <a:off x="826262" y="1586367"/>
            <a:ext cx="8187154" cy="2141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r>
              <a:rPr lang="en-US" sz="1200" dirty="0"/>
              <a:t>July 19, 2018 three burden reducing provisions were implemented:</a:t>
            </a:r>
          </a:p>
          <a:p>
            <a:pPr lvl="1" algn="l">
              <a:buFont typeface="Courier New" panose="02070309020205020404" pitchFamily="49" charset="0"/>
              <a:buChar char="o"/>
            </a:pPr>
            <a:r>
              <a:rPr lang="en-US" sz="1200" dirty="0"/>
              <a:t>the revised definition of “research,” which deems four categories of activities not to be research;</a:t>
            </a:r>
          </a:p>
          <a:p>
            <a:pPr lvl="1" algn="l">
              <a:buFont typeface="Courier New" panose="02070309020205020404" pitchFamily="49" charset="0"/>
              <a:buChar char="o"/>
            </a:pPr>
            <a:r>
              <a:rPr lang="en-US" sz="1200" dirty="0"/>
              <a:t>the allowance for no annual continuing review of certain categories of research for new studies submitted; and </a:t>
            </a:r>
          </a:p>
          <a:p>
            <a:pPr lvl="1" algn="l">
              <a:buFont typeface="Courier New" panose="02070309020205020404" pitchFamily="49" charset="0"/>
              <a:buChar char="o"/>
            </a:pPr>
            <a:r>
              <a:rPr lang="en-US" sz="1200" dirty="0"/>
              <a:t>the elimination of the requirement that institutional review boards (IRBs) review grant applications or other funding proposals related to the research.</a:t>
            </a:r>
          </a:p>
          <a:p>
            <a:pPr algn="l"/>
            <a:r>
              <a:rPr lang="en-US" sz="1200" dirty="0"/>
              <a:t>January 21, 2019 all provisions except single IRB</a:t>
            </a:r>
          </a:p>
          <a:p>
            <a:pPr algn="l"/>
            <a:r>
              <a:rPr lang="en-US" sz="1200" dirty="0"/>
              <a:t>January 19, 2020 single IRB</a:t>
            </a:r>
          </a:p>
          <a:p>
            <a:pPr lvl="1" algn="l"/>
            <a:r>
              <a:rPr lang="en-US" sz="1200" dirty="0"/>
              <a:t>NIH implementation January 25, 2018</a:t>
            </a:r>
          </a:p>
          <a:p>
            <a:pPr marL="419100" lvl="1" indent="0" algn="l">
              <a:buNone/>
            </a:pPr>
            <a:endParaRPr lang="en-US" sz="1200" dirty="0"/>
          </a:p>
          <a:p>
            <a:pPr algn="l"/>
            <a:r>
              <a:rPr lang="en-US" sz="1200" dirty="0"/>
              <a:t>All projects approved prior to date are grandfathered under the old rules</a:t>
            </a:r>
          </a:p>
        </p:txBody>
      </p:sp>
    </p:spTree>
    <p:extLst>
      <p:ext uri="{BB962C8B-B14F-4D97-AF65-F5344CB8AC3E}">
        <p14:creationId xmlns:p14="http://schemas.microsoft.com/office/powerpoint/2010/main" val="2646170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0" y="140677"/>
            <a:ext cx="8440373" cy="1103313"/>
          </a:xfrm>
        </p:spPr>
        <p:txBody>
          <a:bodyPr/>
          <a:lstStyle/>
          <a:p>
            <a:r>
              <a:rPr lang="en-US" dirty="0"/>
              <a:t>Currently Open Studies</a:t>
            </a:r>
          </a:p>
        </p:txBody>
      </p:sp>
      <p:sp>
        <p:nvSpPr>
          <p:cNvPr id="6" name="Slide Number Placeholder 5"/>
          <p:cNvSpPr>
            <a:spLocks noGrp="1"/>
          </p:cNvSpPr>
          <p:nvPr>
            <p:ph type="sldNum" sz="quarter" idx="12"/>
          </p:nvPr>
        </p:nvSpPr>
        <p:spPr/>
        <p:txBody>
          <a:bodyPr/>
          <a:lstStyle/>
          <a:p>
            <a:fld id="{00D789C7-660C-444D-90D8-9E66E889C3DC}" type="slidenum">
              <a:rPr lang="en-US" smtClean="0"/>
              <a:t>28</a:t>
            </a:fld>
            <a:endParaRPr lang="en-US"/>
          </a:p>
        </p:txBody>
      </p:sp>
      <p:sp>
        <p:nvSpPr>
          <p:cNvPr id="7" name="Content Placeholder 2"/>
          <p:cNvSpPr txBox="1">
            <a:spLocks/>
          </p:cNvSpPr>
          <p:nvPr/>
        </p:nvSpPr>
        <p:spPr bwMode="auto">
          <a:xfrm>
            <a:off x="826262" y="1586367"/>
            <a:ext cx="8187154" cy="2141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algn="l"/>
            <a:r>
              <a:rPr lang="en-US" sz="1200" dirty="0"/>
              <a:t>Exempt Projects: will remain exempt. </a:t>
            </a:r>
          </a:p>
          <a:p>
            <a:pPr algn="l"/>
            <a:r>
              <a:rPr lang="en-US" sz="1200" dirty="0"/>
              <a:t>Expedite Projects: At continuing review, projects will be assessed to see if the project meets the new exempt criteria If the project can be made exempt, then the investigator will need to undergo a “limited IRB review” for data security and privacy protections for identifiable data.</a:t>
            </a:r>
          </a:p>
          <a:p>
            <a:pPr algn="l"/>
            <a:endParaRPr lang="en-US" sz="1200" dirty="0"/>
          </a:p>
          <a:p>
            <a:pPr algn="l"/>
            <a:r>
              <a:rPr lang="en-US" sz="1200" dirty="0"/>
              <a:t>The IRB will assess the following:</a:t>
            </a:r>
          </a:p>
          <a:p>
            <a:pPr lvl="1" algn="l"/>
            <a:r>
              <a:rPr lang="en-US" sz="1200" dirty="0"/>
              <a:t>A review for data security and privacy protections. </a:t>
            </a:r>
          </a:p>
          <a:p>
            <a:pPr lvl="1" algn="l"/>
            <a:r>
              <a:rPr lang="en-US" sz="1200" dirty="0"/>
              <a:t>Assessment of the informed consent to see if the project requires some new elements of informed consent</a:t>
            </a:r>
          </a:p>
          <a:p>
            <a:pPr lvl="1" algn="l"/>
            <a:r>
              <a:rPr lang="en-US" sz="1200" dirty="0"/>
              <a:t>Changes to the organization and format of consent documents </a:t>
            </a:r>
          </a:p>
        </p:txBody>
      </p:sp>
    </p:spTree>
    <p:extLst>
      <p:ext uri="{BB962C8B-B14F-4D97-AF65-F5344CB8AC3E}">
        <p14:creationId xmlns:p14="http://schemas.microsoft.com/office/powerpoint/2010/main" val="1442706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0"/>
            <a:ext cx="7772400" cy="1103313"/>
          </a:xfrm>
        </p:spPr>
        <p:txBody>
          <a:bodyPr/>
          <a:lstStyle/>
          <a:p>
            <a:r>
              <a:rPr lang="en-US" dirty="0"/>
              <a:t>Caution</a:t>
            </a:r>
          </a:p>
        </p:txBody>
      </p:sp>
      <p:sp>
        <p:nvSpPr>
          <p:cNvPr id="3" name="Content Placeholder 2"/>
          <p:cNvSpPr>
            <a:spLocks noGrp="1"/>
          </p:cNvSpPr>
          <p:nvPr>
            <p:ph idx="1"/>
          </p:nvPr>
        </p:nvSpPr>
        <p:spPr>
          <a:xfrm>
            <a:off x="687765" y="1103313"/>
            <a:ext cx="7965693" cy="2375768"/>
          </a:xfrm>
        </p:spPr>
        <p:txBody>
          <a:bodyPr/>
          <a:lstStyle/>
          <a:p>
            <a:pPr algn="l"/>
            <a:r>
              <a:rPr lang="en-US" sz="2200" dirty="0"/>
              <a:t>Rule cannot be implemented early.</a:t>
            </a:r>
          </a:p>
          <a:p>
            <a:pPr algn="l"/>
            <a:r>
              <a:rPr lang="en-US" sz="2200" dirty="0"/>
              <a:t>Whole rule, not parts of rule, must be implemented</a:t>
            </a:r>
          </a:p>
          <a:p>
            <a:pPr algn="l"/>
            <a:r>
              <a:rPr lang="en-US" sz="2200" dirty="0"/>
              <a:t>Increased requirement in some areas, decrease in others.</a:t>
            </a:r>
          </a:p>
          <a:p>
            <a:pPr algn="l"/>
            <a:r>
              <a:rPr lang="en-US" sz="2200" dirty="0"/>
              <a:t>IRB must still determine if activity needs IRB review.</a:t>
            </a:r>
          </a:p>
          <a:p>
            <a:pPr algn="l"/>
            <a:r>
              <a:rPr lang="en-US" sz="2200" dirty="0"/>
              <a:t>The grass is not always greener.</a:t>
            </a:r>
          </a:p>
          <a:p>
            <a:pPr marL="0" indent="0" algn="l">
              <a:buNone/>
            </a:pPr>
            <a:endParaRPr lang="en-US" sz="2200" dirty="0"/>
          </a:p>
          <a:p>
            <a:pPr algn="l"/>
            <a:endParaRPr lang="en-US" sz="2200" dirty="0"/>
          </a:p>
          <a:p>
            <a:pPr algn="l"/>
            <a:endParaRPr lang="en-US" sz="2200" dirty="0"/>
          </a:p>
          <a:p>
            <a:pPr algn="l"/>
            <a:endParaRPr lang="en-US" sz="2200" dirty="0"/>
          </a:p>
          <a:p>
            <a:pPr algn="l"/>
            <a:endParaRPr lang="en-US" sz="2200" dirty="0"/>
          </a:p>
        </p:txBody>
      </p:sp>
      <p:sp>
        <p:nvSpPr>
          <p:cNvPr id="4" name="Slide Number Placeholder 3"/>
          <p:cNvSpPr>
            <a:spLocks noGrp="1"/>
          </p:cNvSpPr>
          <p:nvPr>
            <p:ph type="sldNum" sz="quarter" idx="12"/>
          </p:nvPr>
        </p:nvSpPr>
        <p:spPr/>
        <p:txBody>
          <a:bodyPr/>
          <a:lstStyle/>
          <a:p>
            <a:fld id="{282EBCE4-B211-EB4A-A93F-BE9C53E3E1C1}" type="slidenum">
              <a:rPr lang="en-US" smtClean="0"/>
              <a:t>29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244" y="3265997"/>
            <a:ext cx="2005019" cy="1670849"/>
          </a:xfrm>
          <a:prstGeom prst="rect">
            <a:avLst/>
          </a:prstGeom>
        </p:spPr>
      </p:pic>
    </p:spTree>
    <p:extLst>
      <p:ext uri="{BB962C8B-B14F-4D97-AF65-F5344CB8AC3E}">
        <p14:creationId xmlns:p14="http://schemas.microsoft.com/office/powerpoint/2010/main" val="194661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Background	</a:t>
            </a:r>
          </a:p>
        </p:txBody>
      </p:sp>
      <p:sp>
        <p:nvSpPr>
          <p:cNvPr id="3" name="Content Placeholder 2"/>
          <p:cNvSpPr>
            <a:spLocks noGrp="1"/>
          </p:cNvSpPr>
          <p:nvPr>
            <p:ph idx="1"/>
          </p:nvPr>
        </p:nvSpPr>
        <p:spPr>
          <a:xfrm>
            <a:off x="1114989" y="1103313"/>
            <a:ext cx="7156814" cy="3426484"/>
          </a:xfrm>
        </p:spPr>
        <p:txBody>
          <a:bodyPr/>
          <a:lstStyle/>
          <a:p>
            <a:pPr marL="0" indent="0" algn="l">
              <a:buNone/>
            </a:pPr>
            <a:r>
              <a:rPr lang="en-US" sz="2400" dirty="0"/>
              <a:t>2011 – Announced notice of proposed rule-making</a:t>
            </a:r>
          </a:p>
          <a:p>
            <a:pPr marL="0" indent="0" algn="l">
              <a:buNone/>
            </a:pPr>
            <a:r>
              <a:rPr lang="en-US" sz="2400" dirty="0"/>
              <a:t>2015 – Proposed rule</a:t>
            </a:r>
          </a:p>
          <a:p>
            <a:pPr marL="0" indent="0" algn="l">
              <a:buNone/>
            </a:pPr>
            <a:r>
              <a:rPr lang="en-US" sz="2400" dirty="0"/>
              <a:t>2017 – New rule</a:t>
            </a:r>
          </a:p>
          <a:p>
            <a:pPr marL="0" indent="0" algn="l">
              <a:buNone/>
            </a:pPr>
            <a:r>
              <a:rPr lang="en-US" sz="2400" dirty="0"/>
              <a:t>2018 – Half Implementation date</a:t>
            </a:r>
          </a:p>
          <a:p>
            <a:pPr marL="0" indent="0" algn="l">
              <a:buNone/>
            </a:pPr>
            <a:r>
              <a:rPr lang="en-US" sz="2400" dirty="0"/>
              <a:t>1/21/2019- Full Implementation</a:t>
            </a:r>
          </a:p>
          <a:p>
            <a:pPr marL="0" indent="0" algn="l">
              <a:buNone/>
            </a:pPr>
            <a:endParaRPr lang="en-US" sz="2400" dirty="0"/>
          </a:p>
          <a:p>
            <a:pPr marL="0" indent="0" algn="l">
              <a:buNone/>
            </a:pPr>
            <a:endParaRPr lang="en-US" sz="2400" dirty="0"/>
          </a:p>
          <a:p>
            <a:pPr marL="0" indent="0" algn="l">
              <a:buNone/>
            </a:pPr>
            <a:endParaRPr lang="en-US" sz="2400" dirty="0"/>
          </a:p>
        </p:txBody>
      </p:sp>
      <p:sp>
        <p:nvSpPr>
          <p:cNvPr id="6" name="Slide Number Placeholder 5"/>
          <p:cNvSpPr>
            <a:spLocks noGrp="1"/>
          </p:cNvSpPr>
          <p:nvPr>
            <p:ph type="sldNum" sz="quarter" idx="12"/>
          </p:nvPr>
        </p:nvSpPr>
        <p:spPr/>
        <p:txBody>
          <a:bodyPr/>
          <a:lstStyle/>
          <a:p>
            <a:fld id="{00D789C7-660C-444D-90D8-9E66E889C3DC}" type="slidenum">
              <a:rPr lang="en-US" smtClean="0"/>
              <a:t>3</a:t>
            </a:fld>
            <a:endParaRPr lang="en-US"/>
          </a:p>
        </p:txBody>
      </p:sp>
    </p:spTree>
    <p:extLst>
      <p:ext uri="{BB962C8B-B14F-4D97-AF65-F5344CB8AC3E}">
        <p14:creationId xmlns:p14="http://schemas.microsoft.com/office/powerpoint/2010/main" val="1125506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412" y="206654"/>
            <a:ext cx="7772400" cy="1103313"/>
          </a:xfrm>
        </p:spPr>
        <p:txBody>
          <a:bodyPr/>
          <a:lstStyle/>
          <a:p>
            <a:r>
              <a:rPr lang="en-US" dirty="0"/>
              <a:t>Resources</a:t>
            </a:r>
          </a:p>
        </p:txBody>
      </p:sp>
      <p:sp>
        <p:nvSpPr>
          <p:cNvPr id="4" name="Slide Number Placeholder 3"/>
          <p:cNvSpPr>
            <a:spLocks noGrp="1"/>
          </p:cNvSpPr>
          <p:nvPr>
            <p:ph type="sldNum" sz="quarter" idx="12"/>
          </p:nvPr>
        </p:nvSpPr>
        <p:spPr/>
        <p:txBody>
          <a:bodyPr/>
          <a:lstStyle/>
          <a:p>
            <a:fld id="{282EBCE4-B211-EB4A-A93F-BE9C53E3E1C1}" type="slidenum">
              <a:rPr lang="en-US" smtClean="0"/>
              <a:t>30</a:t>
            </a:fld>
            <a:endParaRPr lang="en-US"/>
          </a:p>
        </p:txBody>
      </p:sp>
      <p:sp>
        <p:nvSpPr>
          <p:cNvPr id="9" name="Content Placeholder 2"/>
          <p:cNvSpPr>
            <a:spLocks noGrp="1"/>
          </p:cNvSpPr>
          <p:nvPr>
            <p:ph idx="1"/>
          </p:nvPr>
        </p:nvSpPr>
        <p:spPr>
          <a:xfrm>
            <a:off x="784412" y="1107142"/>
            <a:ext cx="7965693" cy="3450790"/>
          </a:xfrm>
        </p:spPr>
        <p:txBody>
          <a:bodyPr/>
          <a:lstStyle/>
          <a:p>
            <a:pPr algn="l"/>
            <a:r>
              <a:rPr lang="en-US" sz="1600" dirty="0"/>
              <a:t>Office for Human Research Protection (OHRP)</a:t>
            </a:r>
            <a:endParaRPr lang="en-US" sz="1600" dirty="0">
              <a:hlinkClick r:id="rId3"/>
            </a:endParaRPr>
          </a:p>
          <a:p>
            <a:pPr marL="361950" lvl="1" indent="0" algn="l">
              <a:buNone/>
            </a:pPr>
            <a:r>
              <a:rPr lang="en-US" sz="1200" dirty="0">
                <a:hlinkClick r:id="rId3"/>
              </a:rPr>
              <a:t>https://www.hhs.gov/ohrp/regulations-and-policy/regulations/finalized-revisions-common-rule/index.html</a:t>
            </a:r>
            <a:endParaRPr lang="en-US" sz="1200" dirty="0"/>
          </a:p>
          <a:p>
            <a:pPr algn="l"/>
            <a:endParaRPr lang="en-US" sz="1600" dirty="0"/>
          </a:p>
          <a:p>
            <a:pPr algn="l"/>
            <a:r>
              <a:rPr lang="en-US" sz="1600" dirty="0"/>
              <a:t>Council on Governmental Relations (COGR)</a:t>
            </a:r>
          </a:p>
          <a:p>
            <a:pPr marL="361950" lvl="1" indent="0" algn="l">
              <a:buNone/>
            </a:pPr>
            <a:r>
              <a:rPr lang="en-US" sz="1200" dirty="0">
                <a:hlinkClick r:id="rId4"/>
              </a:rPr>
              <a:t>http://www.cogr.edu/Human-Subjects-and-Animal-Research</a:t>
            </a:r>
            <a:endParaRPr lang="en-US" sz="1200" dirty="0"/>
          </a:p>
          <a:p>
            <a:pPr algn="l"/>
            <a:endParaRPr lang="en-US" sz="1600" dirty="0"/>
          </a:p>
          <a:p>
            <a:pPr algn="l"/>
            <a:r>
              <a:rPr lang="en-US" sz="1600" dirty="0"/>
              <a:t>Collaborative Institutional Training Initiative (CITI)</a:t>
            </a:r>
          </a:p>
          <a:p>
            <a:pPr marL="361950" lvl="1" indent="0" algn="l">
              <a:buNone/>
            </a:pPr>
            <a:r>
              <a:rPr lang="en-US" sz="1200" dirty="0">
                <a:hlinkClick r:id="rId5"/>
              </a:rPr>
              <a:t>https://about.citiprogram.org/en/final-rule-resources/</a:t>
            </a:r>
            <a:endParaRPr lang="en-US" sz="1200" dirty="0"/>
          </a:p>
          <a:p>
            <a:pPr marL="361950" lvl="1" indent="0" algn="l">
              <a:buNone/>
            </a:pPr>
            <a:endParaRPr lang="en-US" sz="1200" dirty="0"/>
          </a:p>
          <a:p>
            <a:pPr marL="647700" lvl="1" algn="l"/>
            <a:r>
              <a:rPr lang="en-US" sz="1200" dirty="0">
                <a:hlinkClick r:id="rId6"/>
              </a:rPr>
              <a:t>https://rgw.arizona.edu/compliance/human-subjects-protection-program/guidance-and-procedures</a:t>
            </a:r>
            <a:r>
              <a:rPr lang="en-US" sz="1200" dirty="0"/>
              <a:t> </a:t>
            </a:r>
          </a:p>
          <a:p>
            <a:pPr algn="l"/>
            <a:endParaRPr lang="en-US" sz="1600" dirty="0"/>
          </a:p>
          <a:p>
            <a:pPr algn="l"/>
            <a:endParaRPr lang="en-US" sz="1600" dirty="0"/>
          </a:p>
          <a:p>
            <a:pPr algn="l"/>
            <a:endParaRPr lang="en-US" sz="1600" dirty="0"/>
          </a:p>
          <a:p>
            <a:pPr algn="l"/>
            <a:endParaRPr lang="en-US" sz="1600" dirty="0"/>
          </a:p>
        </p:txBody>
      </p:sp>
    </p:spTree>
    <p:extLst>
      <p:ext uri="{BB962C8B-B14F-4D97-AF65-F5344CB8AC3E}">
        <p14:creationId xmlns:p14="http://schemas.microsoft.com/office/powerpoint/2010/main" val="397331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Applicability of</a:t>
            </a:r>
            <a:br>
              <a:rPr lang="en-US" dirty="0"/>
            </a:br>
            <a:r>
              <a:rPr lang="en-US" dirty="0"/>
              <a:t>the Common Rule	</a:t>
            </a:r>
          </a:p>
        </p:txBody>
      </p:sp>
      <p:sp>
        <p:nvSpPr>
          <p:cNvPr id="3" name="Content Placeholder 2"/>
          <p:cNvSpPr>
            <a:spLocks noGrp="1"/>
          </p:cNvSpPr>
          <p:nvPr>
            <p:ph idx="1"/>
          </p:nvPr>
        </p:nvSpPr>
        <p:spPr>
          <a:xfrm>
            <a:off x="562708" y="1401435"/>
            <a:ext cx="8187154" cy="3426484"/>
          </a:xfrm>
        </p:spPr>
        <p:txBody>
          <a:bodyPr/>
          <a:lstStyle/>
          <a:p>
            <a:pPr algn="l"/>
            <a:r>
              <a:rPr lang="en-US" dirty="0"/>
              <a:t>The Common Rule applies to research “conducted, supported, or otherwise subject to regulation by any Federal department or agency”</a:t>
            </a:r>
          </a:p>
          <a:p>
            <a:pPr algn="l"/>
            <a:r>
              <a:rPr lang="en-US" dirty="0"/>
              <a:t>However, institutions can chose to extend the Common rule to all research.</a:t>
            </a:r>
          </a:p>
          <a:p>
            <a:pPr lvl="1" algn="l"/>
            <a:r>
              <a:rPr lang="en-US" dirty="0"/>
              <a:t>We have chosen to apply the rule to all projects that receive external funding and requires submission through Sponsored Projects Pre-Award.</a:t>
            </a:r>
          </a:p>
          <a:p>
            <a:pPr lvl="1" algn="l"/>
            <a:r>
              <a:rPr lang="en-US" dirty="0"/>
              <a:t>There will be no more FWA box to check/uncheck</a:t>
            </a:r>
            <a:endParaRPr lang="en-US" sz="2200" dirty="0"/>
          </a:p>
        </p:txBody>
      </p:sp>
      <p:sp>
        <p:nvSpPr>
          <p:cNvPr id="6" name="Slide Number Placeholder 5"/>
          <p:cNvSpPr>
            <a:spLocks noGrp="1"/>
          </p:cNvSpPr>
          <p:nvPr>
            <p:ph type="sldNum" sz="quarter" idx="12"/>
          </p:nvPr>
        </p:nvSpPr>
        <p:spPr/>
        <p:txBody>
          <a:bodyPr/>
          <a:lstStyle/>
          <a:p>
            <a:fld id="{00D789C7-660C-444D-90D8-9E66E889C3DC}" type="slidenum">
              <a:rPr lang="en-US" smtClean="0"/>
              <a:t>4</a:t>
            </a:fld>
            <a:endParaRPr lang="en-US"/>
          </a:p>
        </p:txBody>
      </p:sp>
    </p:spTree>
    <p:extLst>
      <p:ext uri="{BB962C8B-B14F-4D97-AF65-F5344CB8AC3E}">
        <p14:creationId xmlns:p14="http://schemas.microsoft.com/office/powerpoint/2010/main" val="216622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346" y="872198"/>
            <a:ext cx="7886700" cy="1114755"/>
          </a:xfrm>
        </p:spPr>
        <p:txBody>
          <a:bodyPr/>
          <a:lstStyle/>
          <a:p>
            <a:r>
              <a:rPr lang="en-US" dirty="0"/>
              <a:t>Revised </a:t>
            </a:r>
            <a:br>
              <a:rPr lang="en-US" dirty="0"/>
            </a:br>
            <a:r>
              <a:rPr lang="en-US" dirty="0"/>
              <a:t>Definitions</a:t>
            </a:r>
          </a:p>
        </p:txBody>
      </p:sp>
      <p:sp>
        <p:nvSpPr>
          <p:cNvPr id="4" name="Slide Number Placeholder 3"/>
          <p:cNvSpPr>
            <a:spLocks noGrp="1"/>
          </p:cNvSpPr>
          <p:nvPr>
            <p:ph type="sldNum" sz="quarter" idx="12"/>
          </p:nvPr>
        </p:nvSpPr>
        <p:spPr/>
        <p:txBody>
          <a:bodyPr/>
          <a:lstStyle/>
          <a:p>
            <a:fld id="{00D789C7-660C-444D-90D8-9E66E889C3DC}" type="slidenum">
              <a:rPr lang="en-US" smtClean="0"/>
              <a:t>5</a:t>
            </a:fld>
            <a:endParaRPr lang="en-US"/>
          </a:p>
        </p:txBody>
      </p:sp>
      <p:pic>
        <p:nvPicPr>
          <p:cNvPr id="1026" name="Picture 2" descr="Image result for images of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55" y="2387454"/>
            <a:ext cx="20955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70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Research	</a:t>
            </a:r>
          </a:p>
        </p:txBody>
      </p:sp>
      <p:sp>
        <p:nvSpPr>
          <p:cNvPr id="3" name="Content Placeholder 2"/>
          <p:cNvSpPr>
            <a:spLocks noGrp="1"/>
          </p:cNvSpPr>
          <p:nvPr>
            <p:ph idx="1"/>
          </p:nvPr>
        </p:nvSpPr>
        <p:spPr>
          <a:xfrm>
            <a:off x="562708" y="976704"/>
            <a:ext cx="8187154" cy="3426484"/>
          </a:xfrm>
        </p:spPr>
        <p:txBody>
          <a:bodyPr/>
          <a:lstStyle/>
          <a:p>
            <a:pPr marL="0" indent="0" algn="l">
              <a:buNone/>
            </a:pPr>
            <a:r>
              <a:rPr lang="en-US" sz="2200" dirty="0"/>
              <a:t>Must be systematic </a:t>
            </a:r>
            <a:r>
              <a:rPr lang="en-US" sz="2200" u="sng" dirty="0"/>
              <a:t>and</a:t>
            </a:r>
            <a:r>
              <a:rPr lang="en-US" sz="2200" dirty="0"/>
              <a:t> designed to be generalizable</a:t>
            </a:r>
          </a:p>
          <a:p>
            <a:pPr marL="0" indent="0" algn="l">
              <a:buNone/>
            </a:pPr>
            <a:endParaRPr lang="en-US" sz="2200" dirty="0"/>
          </a:p>
          <a:p>
            <a:pPr marL="0" indent="0" algn="l">
              <a:buNone/>
            </a:pPr>
            <a:r>
              <a:rPr lang="en-US" sz="2200" dirty="0"/>
              <a:t>Does </a:t>
            </a:r>
            <a:r>
              <a:rPr lang="en-US" sz="2200" b="1" u="sng" dirty="0"/>
              <a:t>not</a:t>
            </a:r>
            <a:r>
              <a:rPr lang="en-US" sz="2200" dirty="0"/>
              <a:t> include:</a:t>
            </a:r>
          </a:p>
          <a:p>
            <a:pPr algn="l"/>
            <a:r>
              <a:rPr lang="en-US" sz="2200" dirty="0"/>
              <a:t>Scholarly and journalistic activities (e.g. oral history, journalism, biography, and historical scholarship)</a:t>
            </a:r>
          </a:p>
          <a:p>
            <a:pPr algn="l"/>
            <a:r>
              <a:rPr lang="en-US" sz="2200" dirty="0"/>
              <a:t>Public health surveillance</a:t>
            </a:r>
          </a:p>
          <a:p>
            <a:pPr algn="l"/>
            <a:r>
              <a:rPr lang="en-US" sz="2200" dirty="0"/>
              <a:t>Activities for criminal justices agencies as authorized by law</a:t>
            </a:r>
          </a:p>
          <a:p>
            <a:pPr algn="l"/>
            <a:r>
              <a:rPr lang="en-US" sz="2200" dirty="0"/>
              <a:t>Homeland security and intelligence activities</a:t>
            </a:r>
          </a:p>
        </p:txBody>
      </p:sp>
      <p:sp>
        <p:nvSpPr>
          <p:cNvPr id="6" name="Slide Number Placeholder 5"/>
          <p:cNvSpPr>
            <a:spLocks noGrp="1"/>
          </p:cNvSpPr>
          <p:nvPr>
            <p:ph type="sldNum" sz="quarter" idx="12"/>
          </p:nvPr>
        </p:nvSpPr>
        <p:spPr/>
        <p:txBody>
          <a:bodyPr/>
          <a:lstStyle/>
          <a:p>
            <a:fld id="{00D789C7-660C-444D-90D8-9E66E889C3DC}" type="slidenum">
              <a:rPr lang="en-US" smtClean="0"/>
              <a:t>6</a:t>
            </a:fld>
            <a:endParaRPr lang="en-US"/>
          </a:p>
        </p:txBody>
      </p:sp>
    </p:spTree>
    <p:extLst>
      <p:ext uri="{BB962C8B-B14F-4D97-AF65-F5344CB8AC3E}">
        <p14:creationId xmlns:p14="http://schemas.microsoft.com/office/powerpoint/2010/main" val="200750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Human Subject	</a:t>
            </a:r>
          </a:p>
        </p:txBody>
      </p:sp>
      <p:sp>
        <p:nvSpPr>
          <p:cNvPr id="6" name="Slide Number Placeholder 5"/>
          <p:cNvSpPr>
            <a:spLocks noGrp="1"/>
          </p:cNvSpPr>
          <p:nvPr>
            <p:ph type="sldNum" sz="quarter" idx="12"/>
          </p:nvPr>
        </p:nvSpPr>
        <p:spPr/>
        <p:txBody>
          <a:bodyPr/>
          <a:lstStyle/>
          <a:p>
            <a:fld id="{00D789C7-660C-444D-90D8-9E66E889C3DC}" type="slidenum">
              <a:rPr lang="en-US" smtClean="0"/>
              <a:t>7</a:t>
            </a:fld>
            <a:endParaRPr lang="en-US"/>
          </a:p>
        </p:txBody>
      </p:sp>
      <p:sp>
        <p:nvSpPr>
          <p:cNvPr id="7" name="Content Placeholder 2"/>
          <p:cNvSpPr txBox="1">
            <a:spLocks/>
          </p:cNvSpPr>
          <p:nvPr/>
        </p:nvSpPr>
        <p:spPr bwMode="auto">
          <a:xfrm>
            <a:off x="562708" y="1103313"/>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indent="0" algn="l">
              <a:buFont typeface="Arial"/>
              <a:buNone/>
              <a:tabLst>
                <a:tab pos="1490663" algn="l"/>
              </a:tabLst>
            </a:pPr>
            <a:r>
              <a:rPr lang="en-US" sz="2200" kern="0" dirty="0"/>
              <a:t>A living individual about whom an investigator (whether professional or student) conducting research:</a:t>
            </a:r>
          </a:p>
          <a:p>
            <a:pPr marL="0" indent="0" algn="l">
              <a:buFont typeface="Arial"/>
              <a:buNone/>
            </a:pPr>
            <a:endParaRPr lang="en-US" sz="2200" kern="0" dirty="0"/>
          </a:p>
          <a:p>
            <a:pPr algn="l"/>
            <a:r>
              <a:rPr lang="en-US" sz="2200" kern="0" dirty="0"/>
              <a:t>Obtains information or </a:t>
            </a:r>
            <a:r>
              <a:rPr lang="en-US" sz="2200" kern="0" dirty="0" err="1"/>
              <a:t>biospecimens</a:t>
            </a:r>
            <a:r>
              <a:rPr lang="en-US" sz="2200" kern="0" dirty="0"/>
              <a:t> through intervention or interaction, and uses, studies or analyzes the information or </a:t>
            </a:r>
            <a:r>
              <a:rPr lang="en-US" sz="2200" kern="0" dirty="0" err="1"/>
              <a:t>biospecimens</a:t>
            </a:r>
            <a:r>
              <a:rPr lang="en-US" sz="2200" kern="0" dirty="0"/>
              <a:t>; or</a:t>
            </a:r>
          </a:p>
          <a:p>
            <a:pPr algn="l"/>
            <a:endParaRPr lang="en-US" sz="2200" kern="0" dirty="0"/>
          </a:p>
          <a:p>
            <a:pPr algn="l"/>
            <a:r>
              <a:rPr lang="en-US" sz="2200" kern="0" dirty="0"/>
              <a:t>Obtains uses studies or analyzes ID private info or ID </a:t>
            </a:r>
            <a:r>
              <a:rPr lang="en-US" sz="2200" kern="0" dirty="0" err="1"/>
              <a:t>biospecimens</a:t>
            </a:r>
            <a:endParaRPr lang="en-US" sz="2200" kern="0" dirty="0"/>
          </a:p>
          <a:p>
            <a:pPr algn="l"/>
            <a:endParaRPr lang="en-US" sz="2200" kern="0" dirty="0"/>
          </a:p>
        </p:txBody>
      </p:sp>
    </p:spTree>
    <p:extLst>
      <p:ext uri="{BB962C8B-B14F-4D97-AF65-F5344CB8AC3E}">
        <p14:creationId xmlns:p14="http://schemas.microsoft.com/office/powerpoint/2010/main" val="420567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95" y="0"/>
            <a:ext cx="8355967" cy="1103313"/>
          </a:xfrm>
        </p:spPr>
        <p:txBody>
          <a:bodyPr/>
          <a:lstStyle/>
          <a:p>
            <a:r>
              <a:rPr lang="en-US" dirty="0"/>
              <a:t>Benign Behavioral Intervention	</a:t>
            </a:r>
          </a:p>
        </p:txBody>
      </p:sp>
      <p:sp>
        <p:nvSpPr>
          <p:cNvPr id="6" name="Slide Number Placeholder 5"/>
          <p:cNvSpPr>
            <a:spLocks noGrp="1"/>
          </p:cNvSpPr>
          <p:nvPr>
            <p:ph type="sldNum" sz="quarter" idx="12"/>
          </p:nvPr>
        </p:nvSpPr>
        <p:spPr/>
        <p:txBody>
          <a:bodyPr/>
          <a:lstStyle/>
          <a:p>
            <a:fld id="{00D789C7-660C-444D-90D8-9E66E889C3DC}" type="slidenum">
              <a:rPr lang="en-US" smtClean="0"/>
              <a:t>8</a:t>
            </a:fld>
            <a:endParaRPr lang="en-US"/>
          </a:p>
        </p:txBody>
      </p:sp>
      <p:sp>
        <p:nvSpPr>
          <p:cNvPr id="7" name="Content Placeholder 2"/>
          <p:cNvSpPr txBox="1">
            <a:spLocks/>
          </p:cNvSpPr>
          <p:nvPr/>
        </p:nvSpPr>
        <p:spPr bwMode="auto">
          <a:xfrm>
            <a:off x="562708" y="1328396"/>
            <a:ext cx="8187154" cy="292004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indent="0" algn="l">
              <a:buNone/>
            </a:pPr>
            <a:r>
              <a:rPr lang="en-US" dirty="0"/>
              <a:t>Brief in duration, harmless, painless, not physically invasive, not likely to have a significant adverse lasting impact on the subjects, and the investigator has no reason to think the subjects will find the interventions offensive or embarrassing. </a:t>
            </a:r>
          </a:p>
          <a:p>
            <a:pPr marL="0" indent="0" algn="l">
              <a:buNone/>
            </a:pPr>
            <a:endParaRPr lang="en-US" dirty="0"/>
          </a:p>
          <a:p>
            <a:pPr marL="0" indent="0" algn="l">
              <a:buNone/>
            </a:pPr>
            <a:r>
              <a:rPr lang="en-US" u="sng" dirty="0"/>
              <a:t>Examples</a:t>
            </a:r>
            <a:r>
              <a:rPr lang="en-US" dirty="0"/>
              <a:t>: subjects play an online game, having them solve puzzles under various noise conditions, or having them decide how to allocate a nominal amount of received cash between themselves and someone else.</a:t>
            </a:r>
          </a:p>
          <a:p>
            <a:pPr marL="0" indent="0" algn="l">
              <a:buNone/>
            </a:pPr>
            <a:endParaRPr lang="en-US" dirty="0"/>
          </a:p>
          <a:p>
            <a:pPr algn="l"/>
            <a:endParaRPr lang="en-US" kern="0" dirty="0"/>
          </a:p>
        </p:txBody>
      </p:sp>
    </p:spTree>
    <p:extLst>
      <p:ext uri="{BB962C8B-B14F-4D97-AF65-F5344CB8AC3E}">
        <p14:creationId xmlns:p14="http://schemas.microsoft.com/office/powerpoint/2010/main" val="36101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0"/>
            <a:ext cx="7772400" cy="1103313"/>
          </a:xfrm>
        </p:spPr>
        <p:txBody>
          <a:bodyPr/>
          <a:lstStyle/>
          <a:p>
            <a:r>
              <a:rPr lang="en-US" dirty="0"/>
              <a:t>Clinical Trial	</a:t>
            </a:r>
          </a:p>
        </p:txBody>
      </p:sp>
      <p:sp>
        <p:nvSpPr>
          <p:cNvPr id="6" name="Slide Number Placeholder 5"/>
          <p:cNvSpPr>
            <a:spLocks noGrp="1"/>
          </p:cNvSpPr>
          <p:nvPr>
            <p:ph type="sldNum" sz="quarter" idx="12"/>
          </p:nvPr>
        </p:nvSpPr>
        <p:spPr/>
        <p:txBody>
          <a:bodyPr/>
          <a:lstStyle/>
          <a:p>
            <a:fld id="{00D789C7-660C-444D-90D8-9E66E889C3DC}" type="slidenum">
              <a:rPr lang="en-US" smtClean="0"/>
              <a:t>9</a:t>
            </a:fld>
            <a:endParaRPr lang="en-US"/>
          </a:p>
        </p:txBody>
      </p:sp>
      <p:sp>
        <p:nvSpPr>
          <p:cNvPr id="7" name="Content Placeholder 2"/>
          <p:cNvSpPr txBox="1">
            <a:spLocks/>
          </p:cNvSpPr>
          <p:nvPr/>
        </p:nvSpPr>
        <p:spPr bwMode="auto">
          <a:xfrm>
            <a:off x="727328" y="1313683"/>
            <a:ext cx="8187154" cy="34264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lvl1pPr marL="342900" indent="-342900" algn="ctr" rtl="0" eaLnBrk="0" fontAlgn="base" hangingPunct="0">
              <a:spcBef>
                <a:spcPts val="800"/>
              </a:spcBef>
              <a:spcAft>
                <a:spcPct val="0"/>
              </a:spcAft>
              <a:buClr>
                <a:srgbClr val="BE0B34"/>
              </a:buClr>
              <a:buFont typeface="Arial"/>
              <a:buChar char="•"/>
              <a:defRPr sz="2000">
                <a:solidFill>
                  <a:srgbClr val="6F868D"/>
                </a:solidFill>
                <a:latin typeface="Verdana"/>
                <a:ea typeface="+mn-ea"/>
                <a:cs typeface="Verdana"/>
                <a:sym typeface="Calibri" charset="0"/>
              </a:defRPr>
            </a:lvl1pPr>
            <a:lvl2pPr marL="704850" indent="-285750" algn="ctr" rtl="0" eaLnBrk="0" fontAlgn="base" hangingPunct="0">
              <a:spcBef>
                <a:spcPts val="700"/>
              </a:spcBef>
              <a:spcAft>
                <a:spcPct val="0"/>
              </a:spcAft>
              <a:buClr>
                <a:srgbClr val="BE0B34"/>
              </a:buClr>
              <a:buFont typeface="Arial"/>
              <a:buChar char="•"/>
              <a:defRPr sz="1600">
                <a:solidFill>
                  <a:srgbClr val="6F868D"/>
                </a:solidFill>
                <a:latin typeface="Verdana"/>
                <a:ea typeface="+mn-ea"/>
                <a:cs typeface="Verdana"/>
                <a:sym typeface="Calibri" charset="0"/>
              </a:defRPr>
            </a:lvl2pPr>
            <a:lvl3pPr marL="1047750" indent="-171450" algn="ctr" rtl="0" eaLnBrk="0" fontAlgn="base" hangingPunct="0">
              <a:spcBef>
                <a:spcPts val="600"/>
              </a:spcBef>
              <a:spcAft>
                <a:spcPct val="0"/>
              </a:spcAft>
              <a:buClr>
                <a:srgbClr val="BE0B34"/>
              </a:buClr>
              <a:buFont typeface="Arial"/>
              <a:buChar char="•"/>
              <a:defRPr sz="1200">
                <a:solidFill>
                  <a:srgbClr val="6F868D"/>
                </a:solidFill>
                <a:latin typeface="Verdana"/>
                <a:ea typeface="+mn-ea"/>
                <a:cs typeface="Verdana"/>
                <a:sym typeface="Calibri" charset="0"/>
              </a:defRPr>
            </a:lvl3pPr>
            <a:lvl4pPr marL="15049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4pPr>
            <a:lvl5pPr marL="1962150" indent="-171450" algn="ctr" rtl="0" eaLnBrk="0" fontAlgn="base" hangingPunct="0">
              <a:spcBef>
                <a:spcPts val="500"/>
              </a:spcBef>
              <a:spcAft>
                <a:spcPct val="0"/>
              </a:spcAft>
              <a:buClr>
                <a:srgbClr val="BE0B34"/>
              </a:buClr>
              <a:buFont typeface="Arial"/>
              <a:buChar char="•"/>
              <a:defRPr sz="1200">
                <a:solidFill>
                  <a:srgbClr val="6F868D"/>
                </a:solidFill>
                <a:latin typeface="Verdana"/>
                <a:ea typeface="+mn-ea"/>
                <a:cs typeface="Verdana"/>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a:lstStyle>
          <a:p>
            <a:pPr marL="0" indent="0" algn="l">
              <a:buFont typeface="Arial"/>
              <a:buNone/>
              <a:tabLst>
                <a:tab pos="1490663" algn="l"/>
              </a:tabLst>
            </a:pPr>
            <a:r>
              <a:rPr lang="en-US" sz="2400" kern="0" dirty="0"/>
              <a:t>A research study in which </a:t>
            </a:r>
            <a:r>
              <a:rPr lang="en-US" sz="2400" u="sng" kern="0" dirty="0"/>
              <a:t>one or more </a:t>
            </a:r>
            <a:r>
              <a:rPr lang="en-US" sz="2400" kern="0" dirty="0"/>
              <a:t>human subjects are </a:t>
            </a:r>
            <a:r>
              <a:rPr lang="en-US" sz="2400" u="sng" kern="0" dirty="0"/>
              <a:t>prospectively assigned </a:t>
            </a:r>
            <a:r>
              <a:rPr lang="en-US" sz="2400" kern="0" dirty="0"/>
              <a:t>to one or more interventions (which may include placebo or other control) to evaluate the effects of the interventions on </a:t>
            </a:r>
            <a:r>
              <a:rPr lang="en-US" sz="2400" u="sng" kern="0" dirty="0"/>
              <a:t>biomedical or behavioral</a:t>
            </a:r>
            <a:r>
              <a:rPr lang="en-US" sz="2400" kern="0" dirty="0"/>
              <a:t> health-related outcomes.</a:t>
            </a:r>
          </a:p>
          <a:p>
            <a:pPr algn="l"/>
            <a:endParaRPr lang="en-US" sz="2400" kern="0" dirty="0"/>
          </a:p>
        </p:txBody>
      </p:sp>
    </p:spTree>
    <p:extLst>
      <p:ext uri="{BB962C8B-B14F-4D97-AF65-F5344CB8AC3E}">
        <p14:creationId xmlns:p14="http://schemas.microsoft.com/office/powerpoint/2010/main" val="3504912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bwMode="auto">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a:spPr>
      <a:bodyPr vert="horz" wrap="square" lIns="38100" tIns="38100" rIns="38100" bIns="38100" numCol="1" anchor="ctr" anchorCtr="0" compatLnSpc="1">
        <a:prstTxWarp prst="textNoShape">
          <a:avLst/>
        </a:prstTxWarp>
      </a:bodyPr>
      <a:lstStyle>
        <a:defPPr>
          <a:defRPr sz="3400" b="0" i="0" dirty="0" smtClean="0">
            <a:latin typeface="Times New Roman"/>
          </a:defRPr>
        </a:defPPr>
      </a:lstStyle>
    </a:tx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4358</TotalTime>
  <Pages>0</Pages>
  <Words>1526</Words>
  <Characters>0</Characters>
  <Application>Microsoft Office PowerPoint</Application>
  <PresentationFormat>On-screen Show (16:9)</PresentationFormat>
  <Lines>0</Lines>
  <Paragraphs>197</Paragraphs>
  <Slides>30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Gill Sans</vt:lpstr>
      <vt:lpstr>Times New Roman</vt:lpstr>
      <vt:lpstr>Verdana</vt:lpstr>
      <vt:lpstr>Default - Title Slide</vt:lpstr>
      <vt:lpstr>The 2018 Human Subject Rules</vt:lpstr>
      <vt:lpstr>Agenda</vt:lpstr>
      <vt:lpstr>Background </vt:lpstr>
      <vt:lpstr>Applicability of the Common Rule </vt:lpstr>
      <vt:lpstr>Revised  Definitions</vt:lpstr>
      <vt:lpstr>Research </vt:lpstr>
      <vt:lpstr>Human Subject </vt:lpstr>
      <vt:lpstr>Benign Behavioral Intervention </vt:lpstr>
      <vt:lpstr>Clinical Trial </vt:lpstr>
      <vt:lpstr>Exemptions</vt:lpstr>
      <vt:lpstr>Exemptions </vt:lpstr>
      <vt:lpstr>Educational Research </vt:lpstr>
      <vt:lpstr>Educational tests, surveys, interviews and observations </vt:lpstr>
      <vt:lpstr>Benign behavioral interventions </vt:lpstr>
      <vt:lpstr>Secondary research for which consent is not required for ID info or specimens </vt:lpstr>
      <vt:lpstr>Limited IRB Review</vt:lpstr>
      <vt:lpstr>Data Security review</vt:lpstr>
      <vt:lpstr>Informed  Consent</vt:lpstr>
      <vt:lpstr>Informed Consent</vt:lpstr>
      <vt:lpstr>Informed Consent</vt:lpstr>
      <vt:lpstr>Informed Consent</vt:lpstr>
      <vt:lpstr>Broad Consent</vt:lpstr>
      <vt:lpstr>Elimination of Continuing Review</vt:lpstr>
      <vt:lpstr>Single IRB</vt:lpstr>
      <vt:lpstr>Single IRB</vt:lpstr>
      <vt:lpstr>Implementation</vt:lpstr>
      <vt:lpstr>Implementation Dates</vt:lpstr>
      <vt:lpstr>Currently Open Studies</vt:lpstr>
      <vt:lpstr>Caution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Love</dc:creator>
  <cp:lastModifiedBy>Melton-Lopez, Christine Marie - (melton1)</cp:lastModifiedBy>
  <cp:revision>362</cp:revision>
  <cp:lastPrinted>2014-05-13T16:42:03Z</cp:lastPrinted>
  <dcterms:modified xsi:type="dcterms:W3CDTF">2019-01-18T15:38:12Z</dcterms:modified>
</cp:coreProperties>
</file>