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2" r:id="rId5"/>
    <p:sldId id="273" r:id="rId6"/>
    <p:sldId id="260" r:id="rId7"/>
    <p:sldId id="261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wis, Deborah Yumi French - (dyfrench)" initials="LDYF-(" lastIdx="3" clrIdx="0">
    <p:extLst>
      <p:ext uri="{19B8F6BF-5375-455C-9EA6-DF929625EA0E}">
        <p15:presenceInfo xmlns:p15="http://schemas.microsoft.com/office/powerpoint/2012/main" userId="S::dyfrench@email.arizona.edu::6a5f9850-2427-4acd-b6a7-3e059ac128e0" providerId="AD"/>
      </p:ext>
    </p:extLst>
  </p:cmAuthor>
  <p:cmAuthor id="2" name="Melton-Lopez, Christine Marie - (melton1)" initials="MCM-(" lastIdx="4" clrIdx="1">
    <p:extLst>
      <p:ext uri="{19B8F6BF-5375-455C-9EA6-DF929625EA0E}">
        <p15:presenceInfo xmlns:p15="http://schemas.microsoft.com/office/powerpoint/2012/main" userId="S::MSFTTestUS@arkcane.onmicrosoft.com::a25dec69-e438-43dc-86c4-2008b73b3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329"/>
    <a:srgbClr val="1F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4" autoAdjust="0"/>
    <p:restoredTop sz="94336" autoAdjust="0"/>
  </p:normalViewPr>
  <p:slideViewPr>
    <p:cSldViewPr>
      <p:cViewPr varScale="1">
        <p:scale>
          <a:sx n="123" d="100"/>
          <a:sy n="123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tnet.arizona.edu\wncdata\RCS-Data\HSPP\Metrics\2020\Q4\HSPP%20Metrics%202020%20Q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Non-Committee Workload</a:t>
            </a:r>
          </a:p>
          <a:p>
            <a:pPr>
              <a:defRPr/>
            </a:pPr>
            <a:r>
              <a:rPr lang="en-US" b="1" baseline="0"/>
              <a:t>By Type of Submission</a:t>
            </a:r>
          </a:p>
          <a:p>
            <a:pPr>
              <a:defRPr/>
            </a:pP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'2020'!$C$52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'2020'!$C$53:$C$57</c:f>
              <c:numCache>
                <c:formatCode>General</c:formatCode>
                <c:ptCount val="5"/>
                <c:pt idx="0">
                  <c:v>74</c:v>
                </c:pt>
                <c:pt idx="1">
                  <c:v>315</c:v>
                </c:pt>
                <c:pt idx="2">
                  <c:v>67</c:v>
                </c:pt>
                <c:pt idx="3">
                  <c:v>49</c:v>
                </c:pt>
                <c:pt idx="4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D-4E07-AC85-4898D61C0DF4}"/>
            </c:ext>
          </c:extLst>
        </c:ser>
        <c:ser>
          <c:idx val="1"/>
          <c:order val="1"/>
          <c:tx>
            <c:strRef>
              <c:f>'2020'!$D$52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'2020'!$D$53:$D$57</c:f>
              <c:numCache>
                <c:formatCode>General</c:formatCode>
                <c:ptCount val="5"/>
                <c:pt idx="0">
                  <c:v>72</c:v>
                </c:pt>
                <c:pt idx="1">
                  <c:v>314</c:v>
                </c:pt>
                <c:pt idx="2">
                  <c:v>49</c:v>
                </c:pt>
                <c:pt idx="3">
                  <c:v>39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D-4E07-AC85-4898D61C0DF4}"/>
            </c:ext>
          </c:extLst>
        </c:ser>
        <c:ser>
          <c:idx val="2"/>
          <c:order val="2"/>
          <c:tx>
            <c:strRef>
              <c:f>'2020'!$E$52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'2020'!$E$53:$E$57</c:f>
              <c:numCache>
                <c:formatCode>General</c:formatCode>
                <c:ptCount val="5"/>
                <c:pt idx="0">
                  <c:v>134</c:v>
                </c:pt>
                <c:pt idx="1">
                  <c:v>321</c:v>
                </c:pt>
                <c:pt idx="2">
                  <c:v>69</c:v>
                </c:pt>
                <c:pt idx="3">
                  <c:v>63</c:v>
                </c:pt>
                <c:pt idx="4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D-4E07-AC85-4898D61C0DF4}"/>
            </c:ext>
          </c:extLst>
        </c:ser>
        <c:ser>
          <c:idx val="3"/>
          <c:order val="3"/>
          <c:tx>
            <c:strRef>
              <c:f>'2020'!$F$52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'2020'!$B$53:$B$57</c:f>
              <c:strCache>
                <c:ptCount val="5"/>
                <c:pt idx="0">
                  <c:v>Determinations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 </c:v>
                </c:pt>
              </c:strCache>
            </c:strRef>
          </c:cat>
          <c:val>
            <c:numRef>
              <c:f>'2020'!$F$53:$F$57</c:f>
              <c:numCache>
                <c:formatCode>General</c:formatCode>
                <c:ptCount val="5"/>
                <c:pt idx="0">
                  <c:v>99</c:v>
                </c:pt>
                <c:pt idx="1">
                  <c:v>247</c:v>
                </c:pt>
                <c:pt idx="2">
                  <c:v>70</c:v>
                </c:pt>
                <c:pt idx="3">
                  <c:v>49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9D-4E07-AC85-4898D61C0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0579312"/>
        <c:axId val="39047264"/>
      </c:barChart>
      <c:catAx>
        <c:axId val="206057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7264"/>
        <c:crosses val="autoZero"/>
        <c:auto val="1"/>
        <c:lblAlgn val="ctr"/>
        <c:lblOffset val="100"/>
        <c:noMultiLvlLbl val="0"/>
      </c:catAx>
      <c:valAx>
        <c:axId val="3904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57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/>
              </a:rPr>
              <a:t>Non-Committee Submissions (“HSPP Workload”) By Type of Submission - 2020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1236111111111111"/>
          <c:y val="3.030303030303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'2020'!$I$42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A-4956-A6DE-207937A05E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A-4956-A6DE-207937A05E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EA-4956-A6DE-207937A05E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EA-4956-A6DE-207937A05E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EA-4956-A6DE-207937A05EE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'2020'!$B$43:$B$47</c:f>
              <c:strCache>
                <c:ptCount val="5"/>
                <c:pt idx="0">
                  <c:v>Determinations </c:v>
                </c:pt>
                <c:pt idx="1">
                  <c:v>Amendments</c:v>
                </c:pt>
                <c:pt idx="2">
                  <c:v>Renewals</c:v>
                </c:pt>
                <c:pt idx="3">
                  <c:v>Deferrals</c:v>
                </c:pt>
                <c:pt idx="4">
                  <c:v>New Projects</c:v>
                </c:pt>
              </c:strCache>
            </c:strRef>
          </c:cat>
          <c:val>
            <c:numRef>
              <c:f>'2020'!$I$43:$I$47</c:f>
              <c:numCache>
                <c:formatCode>General</c:formatCode>
                <c:ptCount val="5"/>
                <c:pt idx="0">
                  <c:v>379</c:v>
                </c:pt>
                <c:pt idx="1">
                  <c:v>1197</c:v>
                </c:pt>
                <c:pt idx="2">
                  <c:v>255</c:v>
                </c:pt>
                <c:pt idx="3">
                  <c:v>200</c:v>
                </c:pt>
                <c:pt idx="4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EA-4956-A6DE-207937A05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2020 Committee Workload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By Type of Submission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'2020'!$C$175</c:f>
              <c:strCache>
                <c:ptCount val="1"/>
                <c:pt idx="0">
                  <c:v>Amendments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'2020'!$D$175:$G$175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09F-95FA-864DA738B2FE}"/>
            </c:ext>
          </c:extLst>
        </c:ser>
        <c:ser>
          <c:idx val="1"/>
          <c:order val="1"/>
          <c:tx>
            <c:strRef>
              <c:f>'2020'!$C$176</c:f>
              <c:strCache>
                <c:ptCount val="1"/>
                <c:pt idx="0">
                  <c:v>Renewals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'2020'!$D$176:$G$176</c:f>
              <c:numCache>
                <c:formatCode>General</c:formatCode>
                <c:ptCount val="4"/>
                <c:pt idx="0">
                  <c:v>22</c:v>
                </c:pt>
                <c:pt idx="1">
                  <c:v>17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09F-95FA-864DA738B2FE}"/>
            </c:ext>
          </c:extLst>
        </c:ser>
        <c:ser>
          <c:idx val="2"/>
          <c:order val="2"/>
          <c:tx>
            <c:strRef>
              <c:f>'2020'!$C$177</c:f>
              <c:strCache>
                <c:ptCount val="1"/>
                <c:pt idx="0">
                  <c:v>New Projects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'2020'!$D$174:$G$174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'2020'!$D$177:$G$177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B-409F-95FA-864DA738B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5563872"/>
        <c:axId val="2053108240"/>
      </c:barChart>
      <c:catAx>
        <c:axId val="20655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108240"/>
        <c:crosses val="autoZero"/>
        <c:auto val="1"/>
        <c:lblAlgn val="ctr"/>
        <c:lblOffset val="100"/>
        <c:noMultiLvlLbl val="0"/>
      </c:catAx>
      <c:valAx>
        <c:axId val="205310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5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IRB  Training</a:t>
            </a:r>
            <a:r>
              <a:rPr lang="en-US" b="1" baseline="0"/>
              <a:t> - Total Hours</a:t>
            </a:r>
          </a:p>
          <a:p>
            <a:pPr>
              <a:defRPr/>
            </a:pPr>
            <a:r>
              <a:rPr lang="en-US" b="1" baseline="0"/>
              <a:t>Q4 2020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'2020'!$C$139</c:f>
              <c:strCache>
                <c:ptCount val="1"/>
                <c:pt idx="0">
                  <c:v>Consultations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'2020'!$C$140:$C$143</c:f>
              <c:numCache>
                <c:formatCode>0.0</c:formatCode>
                <c:ptCount val="4"/>
                <c:pt idx="0">
                  <c:v>35</c:v>
                </c:pt>
                <c:pt idx="1">
                  <c:v>58</c:v>
                </c:pt>
                <c:pt idx="2">
                  <c:v>83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4-420D-BEE1-80A4C9352161}"/>
            </c:ext>
          </c:extLst>
        </c:ser>
        <c:ser>
          <c:idx val="1"/>
          <c:order val="1"/>
          <c:tx>
            <c:strRef>
              <c:f>'2020'!$D$139</c:f>
              <c:strCache>
                <c:ptCount val="1"/>
                <c:pt idx="0">
                  <c:v>Presentations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'2020'!$D$140:$D$143</c:f>
              <c:numCache>
                <c:formatCode>0.0</c:formatCode>
                <c:ptCount val="4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4-420D-BEE1-80A4C9352161}"/>
            </c:ext>
          </c:extLst>
        </c:ser>
        <c:ser>
          <c:idx val="2"/>
          <c:order val="2"/>
          <c:tx>
            <c:strRef>
              <c:f>'2020'!$E$139</c:f>
              <c:strCache>
                <c:ptCount val="1"/>
                <c:pt idx="0">
                  <c:v>Office Hours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'2020'!$B$140:$B$143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'2020'!$E$140:$E$143</c:f>
              <c:numCache>
                <c:formatCode>0.0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14-420D-BEE1-80A4C9352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640424"/>
        <c:axId val="666636488"/>
      </c:barChart>
      <c:catAx>
        <c:axId val="6666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36488"/>
        <c:crosses val="autoZero"/>
        <c:auto val="1"/>
        <c:lblAlgn val="ctr"/>
        <c:lblOffset val="100"/>
        <c:noMultiLvlLbl val="0"/>
      </c:catAx>
      <c:valAx>
        <c:axId val="6666364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664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Banner Reserach Sites Q4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'2020'!$G$187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'2020'!$C$188:$C$193</c:f>
              <c:strCache>
                <c:ptCount val="6"/>
                <c:pt idx="0">
                  <c:v>Banner-Phoenix</c:v>
                </c:pt>
                <c:pt idx="1">
                  <c:v>Banner- South</c:v>
                </c:pt>
                <c:pt idx="2">
                  <c:v>Banner-Tucson</c:v>
                </c:pt>
                <c:pt idx="3">
                  <c:v>UACC- North</c:v>
                </c:pt>
                <c:pt idx="4">
                  <c:v>UACC- Orange Grove</c:v>
                </c:pt>
                <c:pt idx="5">
                  <c:v>UACC- Phoenix</c:v>
                </c:pt>
              </c:strCache>
            </c:strRef>
          </c:cat>
          <c:val>
            <c:numRef>
              <c:f>'2020'!$G$188:$G$193</c:f>
              <c:numCache>
                <c:formatCode>General</c:formatCode>
                <c:ptCount val="6"/>
                <c:pt idx="0">
                  <c:v>302</c:v>
                </c:pt>
                <c:pt idx="1">
                  <c:v>288</c:v>
                </c:pt>
                <c:pt idx="2">
                  <c:v>1184</c:v>
                </c:pt>
                <c:pt idx="3">
                  <c:v>328</c:v>
                </c:pt>
                <c:pt idx="4">
                  <c:v>74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1-43F6-8992-CA80042B0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6224432"/>
        <c:axId val="1127509280"/>
      </c:barChart>
      <c:catAx>
        <c:axId val="112622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509280"/>
        <c:crosses val="autoZero"/>
        <c:auto val="1"/>
        <c:lblAlgn val="ctr"/>
        <c:lblOffset val="100"/>
        <c:noMultiLvlLbl val="0"/>
      </c:catAx>
      <c:valAx>
        <c:axId val="11275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22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Banner Resources Q4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39-4109-AE89-D9566BD6F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39-4109-AE89-D9566BD6FE3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'2020'!$C$195:$C$196</c:f>
              <c:strCache>
                <c:ptCount val="2"/>
                <c:pt idx="0">
                  <c:v>Clinical Data</c:v>
                </c:pt>
                <c:pt idx="1">
                  <c:v>Biological Specimens</c:v>
                </c:pt>
              </c:strCache>
            </c:strRef>
          </c:cat>
          <c:val>
            <c:numRef>
              <c:f>'2020'!$G$195:$G$196</c:f>
              <c:numCache>
                <c:formatCode>General</c:formatCode>
                <c:ptCount val="2"/>
                <c:pt idx="0">
                  <c:v>1439</c:v>
                </c:pt>
                <c:pt idx="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9-4109-AE89-D9566BD6FE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540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8C26D-D5F4-49D4-BB58-189C0092821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85F4-3ECA-429F-A094-C74BA1E3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1" y="2123219"/>
            <a:ext cx="7626756" cy="1467356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862" y="3896590"/>
            <a:ext cx="6380290" cy="17247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t>1/25/2021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t>1/25/2021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293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6752" cy="58293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t>1/25/2021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t>1/25/2021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74" y="4396153"/>
            <a:ext cx="7775867" cy="1415711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74" y="2880360"/>
            <a:ext cx="7775867" cy="150876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27459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31972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t>1/25/2021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4032504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572000" y="1577340"/>
            <a:ext cx="4114800" cy="452628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t>1/25/2021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660"/>
            <a:ext cx="4039819" cy="777011"/>
          </a:xfrm>
        </p:spPr>
        <p:txBody>
          <a:bodyPr anchor="b"/>
          <a:lstStyle>
            <a:lvl1pPr>
              <a:buNone/>
              <a:defRPr sz="2736" b="1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4237" y="1397660"/>
            <a:ext cx="4042563" cy="777011"/>
          </a:xfrm>
        </p:spPr>
        <p:txBody>
          <a:bodyPr anchor="b"/>
          <a:lstStyle>
            <a:lvl1pPr>
              <a:buNone/>
              <a:defRPr sz="2736" b="1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457200" y="2174671"/>
            <a:ext cx="4039819" cy="3950894"/>
          </a:xfrm>
        </p:spPr>
        <p:txBody>
          <a:bodyPr/>
          <a:lstStyle>
            <a:lvl1pPr>
              <a:defRPr sz="2736"/>
            </a:lvl1pPr>
            <a:lvl2pPr>
              <a:defRPr sz="2160"/>
            </a:lvl2pPr>
            <a:lvl3pPr>
              <a:defRPr sz="194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44237" y="2174671"/>
            <a:ext cx="4042563" cy="3950894"/>
          </a:xfrm>
        </p:spPr>
        <p:txBody>
          <a:bodyPr/>
          <a:lstStyle>
            <a:lvl1pPr>
              <a:defRPr sz="2736"/>
            </a:lvl1pPr>
            <a:lvl2pPr>
              <a:defRPr sz="2160"/>
            </a:lvl2pPr>
            <a:lvl3pPr>
              <a:defRPr sz="194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t>1/25/2021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t>1/25/2021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16"/>
            <a:ext cx="3008376" cy="1160306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89" y="273016"/>
            <a:ext cx="5112411" cy="5830604"/>
          </a:xfrm>
        </p:spPr>
        <p:txBody>
          <a:bodyPr/>
          <a:lstStyle>
            <a:lvl1pPr>
              <a:defRPr sz="3168"/>
            </a:lvl1pPr>
            <a:lvl2pPr>
              <a:defRPr sz="2736"/>
            </a:lvl2pPr>
            <a:lvl3pPr>
              <a:defRPr sz="2376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3322"/>
            <a:ext cx="3007461" cy="4670298"/>
          </a:xfrm>
        </p:spPr>
        <p:txBody>
          <a:bodyPr/>
          <a:lstStyle>
            <a:lvl1pPr marL="0" indent="0">
              <a:buNone/>
              <a:defRPr sz="1368"/>
            </a:lvl1pPr>
            <a:lvl2pPr marL="457200" indent="0">
              <a:buNone/>
              <a:defRPr sz="1152"/>
            </a:lvl2pPr>
            <a:lvl3pPr marL="914400" indent="0">
              <a:buNone/>
              <a:defRPr sz="993"/>
            </a:lvl3pPr>
            <a:lvl4pPr marL="1370914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5946" indent="0">
              <a:buNone/>
              <a:defRPr sz="900"/>
            </a:lvl7pPr>
            <a:lvl8pPr marL="3197202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t>1/25/2021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4" y="4800600"/>
            <a:ext cx="5486400" cy="548640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792224" y="610361"/>
            <a:ext cx="5486400" cy="4116858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2224" y="5349240"/>
            <a:ext cx="5486400" cy="754380"/>
          </a:xfrm>
        </p:spPr>
        <p:txBody>
          <a:bodyPr/>
          <a:lstStyle>
            <a:lvl1pPr marL="0" indent="0">
              <a:buNone/>
              <a:defRPr sz="1368"/>
            </a:lvl1pPr>
            <a:lvl2pPr marL="457200" indent="0">
              <a:buNone/>
              <a:defRPr sz="1152"/>
            </a:lvl2pPr>
            <a:lvl3pPr marL="914400" indent="0">
              <a:buNone/>
              <a:defRPr sz="993"/>
            </a:lvl3pPr>
            <a:lvl4pPr marL="1370914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5946" indent="0">
              <a:buNone/>
              <a:defRPr sz="900"/>
            </a:lvl7pPr>
            <a:lvl8pPr marL="3197202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t>1/25/2021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7914"/>
            <a:ext cx="8229600" cy="450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9360"/>
            <a:ext cx="2130552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DB8DAC-4286-3A43-8BE0-681E7AFB8A1B}"/>
              </a:ext>
            </a:extLst>
          </p:cNvPr>
          <p:cNvSpPr/>
          <p:nvPr/>
        </p:nvSpPr>
        <p:spPr>
          <a:xfrm>
            <a:off x="5328592" y="0"/>
            <a:ext cx="3851920" cy="6858000"/>
          </a:xfrm>
          <a:prstGeom prst="rect">
            <a:avLst/>
          </a:prstGeom>
          <a:solidFill>
            <a:srgbClr val="99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ne 2"/>
          <p:cNvSpPr/>
          <p:nvPr/>
        </p:nvSpPr>
        <p:spPr>
          <a:xfrm>
            <a:off x="675708" y="4321683"/>
            <a:ext cx="4042766" cy="0"/>
          </a:xfrm>
          <a:prstGeom prst="line">
            <a:avLst/>
          </a:prstGeom>
          <a:noFill/>
          <a:ln w="11430" cmpd="sng">
            <a:solidFill>
              <a:srgbClr val="001734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0899" y="1196752"/>
            <a:ext cx="5054145" cy="10058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6819"/>
              </a:lnSpc>
              <a:defRPr lang="en-US"/>
            </a:pPr>
            <a:r>
              <a:rPr lang="en-US" sz="5400" b="1" dirty="0">
                <a:solidFill>
                  <a:srgbClr val="99142A"/>
                </a:solidFill>
                <a:latin typeface="MiloOT-Black" charset="77"/>
                <a:ea typeface="MiloOT-Black" charset="77"/>
                <a:cs typeface="MiloOT-Black" charset="77"/>
              </a:rPr>
              <a:t>Human Subjects Protection Program</a:t>
            </a:r>
            <a:endParaRPr sz="5400" b="1" dirty="0">
              <a:solidFill>
                <a:srgbClr val="99142A"/>
              </a:solidFill>
              <a:latin typeface="MiloOT-Black" charset="77"/>
              <a:ea typeface="MiloOT-Black" charset="77"/>
              <a:cs typeface="MiloOT-Black" charset="77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5708" y="4434380"/>
            <a:ext cx="3536252" cy="18029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800"/>
              </a:lnSpc>
              <a:spcAft>
                <a:spcPts val="300"/>
              </a:spcAft>
              <a:defRPr lang="en-US"/>
            </a:pPr>
            <a:r>
              <a:rPr lang="en-US" sz="1400" dirty="0">
                <a:solidFill>
                  <a:srgbClr val="001734"/>
                </a:solidFill>
                <a:ea typeface="MiloOT-Medi" charset="77"/>
                <a:cs typeface="MiloOT-Medi" charset="77"/>
              </a:rPr>
              <a:t>Christine Melton-Lopez, MS, CIP</a:t>
            </a:r>
            <a:endParaRPr sz="1400" dirty="0">
              <a:solidFill>
                <a:srgbClr val="001734"/>
              </a:solidFill>
              <a:ea typeface="MiloOT-Medi" charset="77"/>
              <a:cs typeface="MiloOT-Medi" charset="77"/>
            </a:endParaRPr>
          </a:p>
          <a:p>
            <a:pPr>
              <a:lnSpc>
                <a:spcPts val="1500"/>
              </a:lnSpc>
              <a:spcAft>
                <a:spcPts val="100"/>
              </a:spcAft>
              <a:defRPr lang="en-US"/>
            </a:pPr>
            <a:r>
              <a:rPr lang="en-US" sz="1400" dirty="0">
                <a:solidFill>
                  <a:srgbClr val="001734"/>
                </a:solidFill>
                <a:ea typeface="MiloOT" charset="77"/>
                <a:cs typeface="MiloOT" charset="77"/>
              </a:rPr>
              <a:t>Director </a:t>
            </a:r>
          </a:p>
          <a:p>
            <a:pPr>
              <a:lnSpc>
                <a:spcPts val="1500"/>
              </a:lnSpc>
              <a:spcAft>
                <a:spcPts val="100"/>
              </a:spcAft>
              <a:defRPr lang="en-US"/>
            </a:pPr>
            <a:endParaRPr lang="en-US" sz="1400" dirty="0">
              <a:solidFill>
                <a:srgbClr val="001734"/>
              </a:solidFill>
              <a:ea typeface="MiloOT" charset="77"/>
              <a:cs typeface="MiloOT" charset="77"/>
            </a:endParaRPr>
          </a:p>
          <a:p>
            <a:pPr>
              <a:lnSpc>
                <a:spcPts val="1500"/>
              </a:lnSpc>
              <a:spcAft>
                <a:spcPts val="100"/>
              </a:spcAft>
              <a:defRPr lang="en-US"/>
            </a:pPr>
            <a:r>
              <a:rPr lang="en-US" sz="1400" dirty="0">
                <a:solidFill>
                  <a:srgbClr val="001734"/>
                </a:solidFill>
                <a:ea typeface="MiloOT" charset="77"/>
                <a:cs typeface="MiloOT" charset="77"/>
              </a:rPr>
              <a:t>Debbie Lewis, BS, BA</a:t>
            </a:r>
          </a:p>
          <a:p>
            <a:pPr>
              <a:lnSpc>
                <a:spcPts val="1500"/>
              </a:lnSpc>
              <a:spcAft>
                <a:spcPts val="100"/>
              </a:spcAft>
              <a:defRPr lang="en-US"/>
            </a:pPr>
            <a:r>
              <a:rPr lang="en-US" sz="1400" dirty="0">
                <a:solidFill>
                  <a:srgbClr val="001734"/>
                </a:solidFill>
                <a:ea typeface="MiloOT" charset="77"/>
                <a:cs typeface="MiloOT" charset="77"/>
              </a:rPr>
              <a:t>Assistant Director </a:t>
            </a:r>
            <a:endParaRPr sz="1400" dirty="0">
              <a:solidFill>
                <a:srgbClr val="001734"/>
              </a:solidFill>
              <a:ea typeface="MiloOT" charset="77"/>
              <a:cs typeface="MiloOT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E07C7-CE04-AF4D-BF15-86E6C865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552" y="6165304"/>
            <a:ext cx="1666528" cy="40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26368" y="332656"/>
            <a:ext cx="8091264" cy="855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32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2020 Non-Committee Workload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FA34-B512-CF48-B784-9E3B7497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401880"/>
            <a:ext cx="1396752" cy="33948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FC532E1-BFA4-4BBE-BE72-27D6C99F4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257432"/>
              </p:ext>
            </p:extLst>
          </p:nvPr>
        </p:nvGraphicFramePr>
        <p:xfrm>
          <a:off x="159499" y="1718893"/>
          <a:ext cx="4572001" cy="317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3A54C17-FD13-4682-84C0-EB300E450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94565"/>
              </p:ext>
            </p:extLst>
          </p:nvPr>
        </p:nvGraphicFramePr>
        <p:xfrm>
          <a:off x="4860032" y="1721157"/>
          <a:ext cx="4045564" cy="317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932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26368" y="332656"/>
            <a:ext cx="8091264" cy="855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32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Non-Committee Workload Time Detail Q4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FA34-B512-CF48-B784-9E3B7497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401880"/>
            <a:ext cx="1396752" cy="339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1EA98-BBD6-4703-9443-58787363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262626"/>
            <a:ext cx="8515350" cy="33337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986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26368" y="332656"/>
            <a:ext cx="8091264" cy="855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32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2020 Committee Workload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FA34-B512-CF48-B784-9E3B7497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401880"/>
            <a:ext cx="1396752" cy="3394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0EF32E-AB7F-4877-AD77-F7C7B6AE5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99339"/>
              </p:ext>
            </p:extLst>
          </p:nvPr>
        </p:nvGraphicFramePr>
        <p:xfrm>
          <a:off x="1547664" y="1176031"/>
          <a:ext cx="60632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578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755576" y="273781"/>
            <a:ext cx="10873208" cy="8552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5000"/>
              </a:lnSpc>
              <a:spcAft>
                <a:spcPts val="2700"/>
              </a:spcAft>
              <a:defRPr lang="en-US"/>
            </a:pPr>
            <a:r>
              <a:rPr lang="en-US" sz="3200" dirty="0">
                <a:solidFill>
                  <a:srgbClr val="9F1428"/>
                </a:solidFill>
                <a:latin typeface="MiloOT-Xbold" charset="77"/>
                <a:ea typeface="MiloOT-Xbold" charset="77"/>
                <a:cs typeface="MiloOT-Xbold" charset="77"/>
              </a:rPr>
              <a:t>Full Committee Workload Time Detail Q4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FA34-B512-CF48-B784-9E3B7497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401880"/>
            <a:ext cx="1396752" cy="339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09120-A14C-40AB-BF53-580F2AAC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8582025" cy="33718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212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7544" y="256610"/>
            <a:ext cx="7856468" cy="72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4500"/>
              </a:lnSpc>
              <a:spcAft>
                <a:spcPts val="1400"/>
              </a:spcAft>
              <a:defRPr lang="en-US"/>
            </a:pPr>
            <a:r>
              <a:rPr lang="en-US" sz="3200" dirty="0">
                <a:solidFill>
                  <a:srgbClr val="99142A"/>
                </a:solidFill>
                <a:latin typeface="MiloOT-Bold" charset="77"/>
                <a:ea typeface="MiloOT-Bold" charset="77"/>
                <a:cs typeface="MiloOT-Bold" charset="77"/>
              </a:rPr>
              <a:t>IRB Education and Outreach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defTabSz="822960" hangingPunct="0"/>
            <a:endParaRPr lang="en-US" sz="2000" b="1" dirty="0">
              <a:solidFill>
                <a:schemeClr val="tx2"/>
              </a:solidFill>
              <a:sym typeface="MiloOT-X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1DBD3-4089-B047-B043-0FFFA8C3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2644E3-1903-4FEC-B06A-6A170497797D}"/>
              </a:ext>
            </a:extLst>
          </p:cNvPr>
          <p:cNvSpPr txBox="1"/>
          <p:nvPr/>
        </p:nvSpPr>
        <p:spPr>
          <a:xfrm>
            <a:off x="5292080" y="148478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Consultations: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one-on-one meetings between the HSPP staff and researchers.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HSPP staff present on IRB topics.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Hours: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hours for researchers to bring any IRB related questions to HSPP staff.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CC326E-48FD-4C7E-BD40-C1DE7C5DC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50728"/>
              </p:ext>
            </p:extLst>
          </p:nvPr>
        </p:nvGraphicFramePr>
        <p:xfrm>
          <a:off x="469702" y="971602"/>
          <a:ext cx="4750370" cy="310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9D4944-2D6F-4152-BBFA-4DC7F7CE0941}"/>
              </a:ext>
            </a:extLst>
          </p:cNvPr>
          <p:cNvSpPr txBox="1"/>
          <p:nvPr/>
        </p:nvSpPr>
        <p:spPr>
          <a:xfrm>
            <a:off x="502692" y="4181792"/>
            <a:ext cx="827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2020, HSPP spent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total hours on education and outreach, nearly double the time spent in 2019 (163 total hours).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2099" y="332656"/>
            <a:ext cx="8341305" cy="22874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4500"/>
              </a:lnSpc>
              <a:spcAft>
                <a:spcPts val="1700"/>
              </a:spcAft>
              <a:defRPr lang="en-US"/>
            </a:pPr>
            <a:r>
              <a:rPr lang="en-US" sz="3200" dirty="0">
                <a:solidFill>
                  <a:srgbClr val="99142A"/>
                </a:solidFill>
                <a:latin typeface="MiloOT-Bold" charset="77"/>
                <a:ea typeface="MiloOT-Bold" charset="77"/>
                <a:cs typeface="MiloOT-Bold" charset="77"/>
              </a:rPr>
              <a:t>Banner Research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F6CA7-BBA9-C244-8400-7B80DB32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E2612-FA73-4FD8-8DB7-EEFE43085F5E}"/>
              </a:ext>
            </a:extLst>
          </p:cNvPr>
          <p:cNvSpPr txBox="1"/>
          <p:nvPr/>
        </p:nvSpPr>
        <p:spPr>
          <a:xfrm>
            <a:off x="2627784" y="5000189"/>
            <a:ext cx="3579352" cy="1477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457200" marR="0" lvl="0" indent="-457200" defTabSz="8229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sym typeface="MiloOT-Xbold"/>
              </a:rPr>
              <a:t>Banner sites represent a significant portion of our research efforts. </a:t>
            </a:r>
          </a:p>
          <a:p>
            <a:pPr marL="457200" marR="0" lvl="0" indent="-457200" defTabSz="8229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sym typeface="MiloOT-Xbold"/>
              </a:rPr>
              <a:t>The most common site used by UA researchers is Banner-Tucson.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19CD96-9992-4A1A-977C-2F21E439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342334"/>
              </p:ext>
            </p:extLst>
          </p:nvPr>
        </p:nvGraphicFramePr>
        <p:xfrm>
          <a:off x="1907704" y="1197166"/>
          <a:ext cx="6095198" cy="380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01345" y="188640"/>
            <a:ext cx="8341305" cy="22874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4500"/>
              </a:lnSpc>
              <a:spcAft>
                <a:spcPts val="1700"/>
              </a:spcAft>
              <a:defRPr lang="en-US"/>
            </a:pPr>
            <a:r>
              <a:rPr lang="en-US" sz="3200" dirty="0">
                <a:solidFill>
                  <a:srgbClr val="99142A"/>
                </a:solidFill>
                <a:latin typeface="MiloOT-Bold" charset="77"/>
                <a:ea typeface="MiloOT-Bold" charset="77"/>
                <a:cs typeface="MiloOT-Bold" charset="77"/>
              </a:rPr>
              <a:t>Banner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F6CA7-BBA9-C244-8400-7B80DB32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329872"/>
            <a:ext cx="1396752" cy="339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36EAE-74EC-46D6-B786-D610B5ECD7C0}"/>
              </a:ext>
            </a:extLst>
          </p:cNvPr>
          <p:cNvSpPr txBox="1"/>
          <p:nvPr/>
        </p:nvSpPr>
        <p:spPr>
          <a:xfrm>
            <a:off x="1855980" y="5082071"/>
            <a:ext cx="5432037" cy="1278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0" marR="0" lvl="0" indent="0" defTabSz="8229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sym typeface="MiloOT-Xbold"/>
              </a:rPr>
              <a:t>In Quarter 4:</a:t>
            </a:r>
          </a:p>
          <a:p>
            <a:pPr marL="342900" marR="0" lvl="0" indent="-342900" defTabSz="8229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solidFill>
                  <a:srgbClr val="535353">
                    <a:lumMod val="50000"/>
                  </a:srgbClr>
                </a:solidFill>
                <a:sym typeface="MiloOT-Xbold"/>
              </a:rPr>
              <a:t>612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sym typeface="MiloOT-Xbold"/>
              </a:rPr>
              <a:t> projects used biological specimens </a:t>
            </a:r>
          </a:p>
          <a:p>
            <a:pPr marL="342900" lvl="0" indent="-342900" defTabSz="822960" hangingPunct="0"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rgbClr val="535353">
                    <a:lumMod val="50000"/>
                  </a:srgbClr>
                </a:solidFill>
                <a:sym typeface="MiloOT-Xbold"/>
              </a:rPr>
              <a:t>1439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sym typeface="MiloOT-Xbold"/>
              </a:rPr>
              <a:t>projects used the electronic medical record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F3EFB4-EC8D-4CF3-B14A-E5BA8DF98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18891"/>
              </p:ext>
            </p:extLst>
          </p:nvPr>
        </p:nvGraphicFramePr>
        <p:xfrm>
          <a:off x="1421904" y="1268760"/>
          <a:ext cx="5958408" cy="381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045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189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MiloOT-Black</vt:lpstr>
      <vt:lpstr>MiloOT-Bold</vt:lpstr>
      <vt:lpstr>MiloOT-Xbold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Deborah Yumi French - (dyfrench)</dc:creator>
  <cp:lastModifiedBy>Melton-Lopez, Christine Marie - (melton1)</cp:lastModifiedBy>
  <cp:revision>14</cp:revision>
  <dcterms:created xsi:type="dcterms:W3CDTF">2021-01-04T19:17:29Z</dcterms:created>
  <dcterms:modified xsi:type="dcterms:W3CDTF">2021-01-25T21:12:31Z</dcterms:modified>
</cp:coreProperties>
</file>